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  <p:sldId id="291" r:id="rId7"/>
    <p:sldId id="284" r:id="rId8"/>
    <p:sldId id="295" r:id="rId9"/>
    <p:sldId id="294" r:id="rId10"/>
    <p:sldId id="29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info@aardbeionderzoek.n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0818" y="644440"/>
            <a:ext cx="9118120" cy="1016085"/>
          </a:xfrm>
        </p:spPr>
        <p:txBody>
          <a:bodyPr/>
          <a:lstStyle/>
          <a:p>
            <a:r>
              <a:rPr lang="nl-NL" dirty="0"/>
              <a:t>Stichting Aardbei Onderzoek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293" y="4544972"/>
            <a:ext cx="5112592" cy="2270125"/>
          </a:xfrm>
          <a:prstGeom prst="rect">
            <a:avLst/>
          </a:prstGeom>
        </p:spPr>
      </p:pic>
      <p:sp>
        <p:nvSpPr>
          <p:cNvPr id="7" name="Ondertitel 6">
            <a:extLst>
              <a:ext uri="{FF2B5EF4-FFF2-40B4-BE49-F238E27FC236}">
                <a16:creationId xmlns:a16="http://schemas.microsoft.com/office/drawing/2014/main" id="{5A171E17-13C4-4544-A002-F3489972B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5607" y="2765728"/>
            <a:ext cx="8760438" cy="1326544"/>
          </a:xfrm>
        </p:spPr>
        <p:txBody>
          <a:bodyPr>
            <a:noAutofit/>
          </a:bodyPr>
          <a:lstStyle/>
          <a:p>
            <a:pPr algn="ctr"/>
            <a:r>
              <a:rPr lang="nl-NL" sz="4400" dirty="0"/>
              <a:t>Lopend onderzoek, kosten </a:t>
            </a:r>
          </a:p>
          <a:p>
            <a:pPr algn="ctr"/>
            <a:r>
              <a:rPr lang="nl-NL" sz="4400" dirty="0"/>
              <a:t>en </a:t>
            </a:r>
            <a:r>
              <a:rPr lang="nl-NL" sz="4400" dirty="0" err="1"/>
              <a:t>onderzoekswensen</a:t>
            </a:r>
            <a:r>
              <a:rPr lang="nl-NL" sz="4400" dirty="0"/>
              <a:t> </a:t>
            </a:r>
          </a:p>
          <a:p>
            <a:pPr algn="ctr"/>
            <a:r>
              <a:rPr lang="nl-NL" sz="4400" dirty="0"/>
              <a:t>                      </a:t>
            </a:r>
            <a:r>
              <a:rPr lang="nl-NL" sz="3200" b="1" dirty="0">
                <a:solidFill>
                  <a:srgbClr val="FF0000"/>
                </a:solidFill>
              </a:rPr>
              <a:t>September 2021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E587607A-1FC0-4E25-B8B2-DFA0B38A33BA}"/>
              </a:ext>
            </a:extLst>
          </p:cNvPr>
          <p:cNvSpPr txBox="1">
            <a:spLocks/>
          </p:cNvSpPr>
          <p:nvPr/>
        </p:nvSpPr>
        <p:spPr>
          <a:xfrm>
            <a:off x="877548" y="1681380"/>
            <a:ext cx="8538497" cy="5322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nl-NL" sz="2800" i="1" dirty="0"/>
              <a:t>Onderzoek in aardbei; voor en door de sector</a:t>
            </a:r>
          </a:p>
        </p:txBody>
      </p:sp>
    </p:spTree>
    <p:extLst>
      <p:ext uri="{BB962C8B-B14F-4D97-AF65-F5344CB8AC3E}">
        <p14:creationId xmlns:p14="http://schemas.microsoft.com/office/powerpoint/2010/main" val="172894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138024" y="17722"/>
            <a:ext cx="9524680" cy="1143010"/>
          </a:xfrm>
        </p:spPr>
        <p:txBody>
          <a:bodyPr/>
          <a:lstStyle/>
          <a:p>
            <a:pPr algn="ctr"/>
            <a:r>
              <a:rPr lang="nl-NL" dirty="0"/>
              <a:t>     Besteding budget SAO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7654" y="1360408"/>
            <a:ext cx="9887296" cy="4589578"/>
          </a:xfrm>
        </p:spPr>
        <p:txBody>
          <a:bodyPr>
            <a:normAutofit/>
          </a:bodyPr>
          <a:lstStyle/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800" dirty="0"/>
              <a:t>Op basis van areaal dragen telers + plantenkwekers bij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endParaRPr lang="nl-NL" sz="1000" dirty="0"/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800" dirty="0"/>
              <a:t>Kosten onderzoek worden % verdeeld </a:t>
            </a:r>
            <a:r>
              <a:rPr lang="nl-NL" sz="2000" dirty="0"/>
              <a:t>(besluit per onderzoek)</a:t>
            </a:r>
          </a:p>
          <a:p>
            <a:pPr lvl="1" algn="l"/>
            <a:endParaRPr lang="nl-NL" sz="1000" dirty="0"/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800" dirty="0"/>
              <a:t>Werkgroepen bepalen onderzoek (met </a:t>
            </a:r>
            <a:r>
              <a:rPr lang="nl-NL" sz="2800" dirty="0" err="1"/>
              <a:t>oa</a:t>
            </a:r>
            <a:r>
              <a:rPr lang="nl-NL" sz="2800" dirty="0"/>
              <a:t> telers)</a:t>
            </a:r>
          </a:p>
          <a:p>
            <a:pPr lvl="1" algn="l"/>
            <a:endParaRPr lang="nl-NL" sz="1000" dirty="0"/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800" i="1" dirty="0"/>
              <a:t>Uitvoering via ‘beste koop’ </a:t>
            </a:r>
          </a:p>
          <a:p>
            <a:pPr lvl="1" algn="l"/>
            <a:endParaRPr lang="nl-NL" sz="1000" i="1" dirty="0"/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800" i="1" dirty="0"/>
              <a:t>Passend binnen het beschikbare budget</a:t>
            </a:r>
          </a:p>
          <a:p>
            <a:pPr lvl="1" algn="l"/>
            <a:r>
              <a:rPr lang="nl-NL" sz="2800" i="1" dirty="0"/>
              <a:t>	</a:t>
            </a:r>
            <a:endParaRPr lang="nl-NL" sz="2800" b="1" i="1" u="sng" dirty="0"/>
          </a:p>
          <a:p>
            <a:pPr lvl="1" algn="l"/>
            <a:endParaRPr lang="nl-NL" sz="2200" dirty="0"/>
          </a:p>
          <a:p>
            <a:endParaRPr lang="nl-NL" sz="2000" i="1" dirty="0">
              <a:solidFill>
                <a:srgbClr val="92D050"/>
              </a:solidFill>
            </a:endParaRP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986"/>
            <a:ext cx="2008780" cy="891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3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64233" y="215290"/>
            <a:ext cx="9118120" cy="1212745"/>
          </a:xfrm>
        </p:spPr>
        <p:txBody>
          <a:bodyPr/>
          <a:lstStyle/>
          <a:p>
            <a:pPr algn="ctr"/>
            <a:r>
              <a:rPr lang="nl-NL" dirty="0"/>
              <a:t>Onderzoeksrichtingen: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0508" y="5125539"/>
            <a:ext cx="3745571" cy="1663132"/>
          </a:xfrm>
          <a:prstGeom prst="rect">
            <a:avLst/>
          </a:prstGeom>
        </p:spPr>
      </p:pic>
      <p:sp>
        <p:nvSpPr>
          <p:cNvPr id="9" name="Ondertitel 2"/>
          <p:cNvSpPr>
            <a:spLocks noGrp="1"/>
          </p:cNvSpPr>
          <p:nvPr>
            <p:ph type="subTitle" idx="1"/>
          </p:nvPr>
        </p:nvSpPr>
        <p:spPr>
          <a:xfrm>
            <a:off x="531069" y="1615604"/>
            <a:ext cx="10734694" cy="3626792"/>
          </a:xfrm>
        </p:spPr>
        <p:txBody>
          <a:bodyPr>
            <a:normAutofit/>
          </a:bodyPr>
          <a:lstStyle/>
          <a:p>
            <a:pPr lvl="0" algn="l"/>
            <a:r>
              <a:rPr lang="nl-NL" sz="2000" b="1" dirty="0">
                <a:solidFill>
                  <a:srgbClr val="FF5050"/>
                </a:solidFill>
              </a:rPr>
              <a:t>Opkweek:</a:t>
            </a:r>
            <a:r>
              <a:rPr lang="nl-NL" sz="2000" b="1" dirty="0"/>
              <a:t> 		</a:t>
            </a:r>
            <a:r>
              <a:rPr lang="nl-NL" sz="2000" b="1" dirty="0">
                <a:solidFill>
                  <a:schemeClr val="tx1"/>
                </a:solidFill>
              </a:rPr>
              <a:t>Bodemziekten (dwerggroei) – virusonderzoek – teeltsystemen –							groene middelen - </a:t>
            </a:r>
            <a:r>
              <a:rPr lang="nl-NL" sz="2000" b="1" dirty="0" err="1">
                <a:solidFill>
                  <a:schemeClr val="tx1"/>
                </a:solidFill>
              </a:rPr>
              <a:t>phytophthora</a:t>
            </a:r>
            <a:endParaRPr lang="nl-NL" sz="2000" b="1" dirty="0">
              <a:solidFill>
                <a:schemeClr val="tx1"/>
              </a:solidFill>
            </a:endParaRPr>
          </a:p>
          <a:p>
            <a:pPr lvl="0" algn="l"/>
            <a:endParaRPr lang="nl-NL" sz="800" b="1" dirty="0">
              <a:solidFill>
                <a:schemeClr val="tx1"/>
              </a:solidFill>
            </a:endParaRPr>
          </a:p>
          <a:p>
            <a:pPr lvl="0" algn="l"/>
            <a:r>
              <a:rPr lang="nl-NL" sz="2000" b="1" dirty="0">
                <a:solidFill>
                  <a:srgbClr val="FF5050"/>
                </a:solidFill>
              </a:rPr>
              <a:t>Glastuinbouw:</a:t>
            </a:r>
            <a:r>
              <a:rPr lang="nl-NL" sz="2000" b="1" dirty="0"/>
              <a:t> 	</a:t>
            </a:r>
            <a:r>
              <a:rPr lang="nl-NL" sz="2000" b="1" dirty="0" err="1">
                <a:solidFill>
                  <a:schemeClr val="tx1"/>
                </a:solidFill>
              </a:rPr>
              <a:t>Erwinia</a:t>
            </a:r>
            <a:r>
              <a:rPr lang="nl-NL" sz="2000" b="1" dirty="0">
                <a:solidFill>
                  <a:schemeClr val="tx1"/>
                </a:solidFill>
              </a:rPr>
              <a:t> - groene middelen / biologie - weerbaarheid – </a:t>
            </a:r>
            <a:r>
              <a:rPr lang="nl-NL" sz="2000" b="1" dirty="0" err="1">
                <a:solidFill>
                  <a:schemeClr val="tx1"/>
                </a:solidFill>
              </a:rPr>
              <a:t>UVc</a:t>
            </a:r>
            <a:r>
              <a:rPr lang="nl-NL" sz="2000" b="1" dirty="0">
                <a:solidFill>
                  <a:schemeClr val="tx1"/>
                </a:solidFill>
              </a:rPr>
              <a:t> </a:t>
            </a:r>
          </a:p>
          <a:p>
            <a:pPr lvl="0" algn="l"/>
            <a:r>
              <a:rPr lang="nl-NL" sz="2000" b="1" dirty="0">
                <a:solidFill>
                  <a:schemeClr val="tx1"/>
                </a:solidFill>
              </a:rPr>
              <a:t>				meeldauw – </a:t>
            </a:r>
            <a:r>
              <a:rPr lang="nl-NL" sz="2000" b="1" dirty="0" err="1">
                <a:solidFill>
                  <a:schemeClr val="tx1"/>
                </a:solidFill>
              </a:rPr>
              <a:t>detectering</a:t>
            </a:r>
            <a:r>
              <a:rPr lang="nl-NL" sz="2000" b="1" dirty="0">
                <a:solidFill>
                  <a:schemeClr val="tx1"/>
                </a:solidFill>
              </a:rPr>
              <a:t> – fossielvrij telen - optimalisatie</a:t>
            </a:r>
          </a:p>
          <a:p>
            <a:pPr lvl="0" algn="l"/>
            <a:endParaRPr lang="nl-NL" sz="800" b="1" dirty="0"/>
          </a:p>
          <a:p>
            <a:pPr lvl="0" algn="l"/>
            <a:r>
              <a:rPr lang="nl-NL" sz="2000" b="1" dirty="0">
                <a:solidFill>
                  <a:srgbClr val="FF5050"/>
                </a:solidFill>
              </a:rPr>
              <a:t>Vollegrond: 	</a:t>
            </a:r>
            <a:r>
              <a:rPr lang="nl-NL" sz="2000" b="1" dirty="0">
                <a:solidFill>
                  <a:schemeClr val="tx1"/>
                </a:solidFill>
              </a:rPr>
              <a:t>Meeldauw – groene middelen / biologie - aardbeibloesemkever - 							 trips – </a:t>
            </a:r>
            <a:r>
              <a:rPr lang="nl-NL" sz="2000" b="1" dirty="0" err="1">
                <a:solidFill>
                  <a:schemeClr val="tx1"/>
                </a:solidFill>
              </a:rPr>
              <a:t>Suzukii</a:t>
            </a:r>
            <a:r>
              <a:rPr lang="nl-NL" sz="2000" b="1" dirty="0">
                <a:solidFill>
                  <a:schemeClr val="tx1"/>
                </a:solidFill>
              </a:rPr>
              <a:t> – engerlingen </a:t>
            </a:r>
            <a:r>
              <a:rPr lang="nl-NL" sz="2000" b="1" dirty="0"/>
              <a:t>		</a:t>
            </a:r>
          </a:p>
          <a:p>
            <a:pPr lvl="0" algn="l"/>
            <a:endParaRPr lang="nl-NL" sz="800" b="1" dirty="0"/>
          </a:p>
          <a:p>
            <a:pPr lvl="0" algn="l"/>
            <a:r>
              <a:rPr lang="nl-NL" sz="2000" b="1" dirty="0">
                <a:solidFill>
                  <a:srgbClr val="FF5050"/>
                </a:solidFill>
              </a:rPr>
              <a:t>Bedekt: </a:t>
            </a:r>
            <a:r>
              <a:rPr lang="nl-NL" sz="2000" b="1" dirty="0"/>
              <a:t>		</a:t>
            </a:r>
            <a:r>
              <a:rPr lang="nl-NL" sz="2000" b="1" dirty="0">
                <a:solidFill>
                  <a:schemeClr val="tx1"/>
                </a:solidFill>
              </a:rPr>
              <a:t>Meeldauw – trips – aardbeibloesemkever – </a:t>
            </a:r>
            <a:r>
              <a:rPr lang="nl-NL" sz="2000" b="1" dirty="0" err="1">
                <a:solidFill>
                  <a:schemeClr val="tx1"/>
                </a:solidFill>
              </a:rPr>
              <a:t>Suzukii</a:t>
            </a:r>
            <a:r>
              <a:rPr lang="nl-NL" sz="2000" b="1" dirty="0">
                <a:solidFill>
                  <a:schemeClr val="tx1"/>
                </a:solidFill>
              </a:rPr>
              <a:t> – groene middelen</a:t>
            </a:r>
            <a:endParaRPr lang="nl-NL" sz="3200" dirty="0"/>
          </a:p>
          <a:p>
            <a:pPr algn="l"/>
            <a:endParaRPr lang="nl-NL" sz="32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349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00754" y="426128"/>
            <a:ext cx="9651115" cy="842457"/>
          </a:xfrm>
        </p:spPr>
        <p:txBody>
          <a:bodyPr/>
          <a:lstStyle/>
          <a:p>
            <a:pPr algn="ctr"/>
            <a:r>
              <a:rPr lang="nl-NL" sz="5000" b="1" dirty="0"/>
              <a:t>1. Lopend aardbei onderzoek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17670" y="1999150"/>
            <a:ext cx="10506555" cy="4357263"/>
          </a:xfrm>
        </p:spPr>
        <p:txBody>
          <a:bodyPr>
            <a:normAutofit fontScale="47500" lnSpcReduction="20000"/>
          </a:bodyPr>
          <a:lstStyle/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4200" dirty="0">
                <a:solidFill>
                  <a:schemeClr val="tx1"/>
                </a:solidFill>
              </a:rPr>
              <a:t>Detectie </a:t>
            </a:r>
            <a:r>
              <a:rPr lang="nl-NL" sz="4200" b="1" dirty="0" err="1">
                <a:solidFill>
                  <a:schemeClr val="tx1"/>
                </a:solidFill>
              </a:rPr>
              <a:t>Erwinia</a:t>
            </a:r>
            <a:r>
              <a:rPr lang="nl-NL" sz="4200" b="1" dirty="0">
                <a:solidFill>
                  <a:schemeClr val="tx1"/>
                </a:solidFill>
              </a:rPr>
              <a:t> </a:t>
            </a:r>
            <a:r>
              <a:rPr lang="nl-NL" sz="4200" b="1" dirty="0" err="1">
                <a:solidFill>
                  <a:schemeClr val="tx1"/>
                </a:solidFill>
              </a:rPr>
              <a:t>Pyrifolie</a:t>
            </a:r>
            <a:r>
              <a:rPr lang="nl-NL" sz="4200" b="1" dirty="0">
                <a:solidFill>
                  <a:schemeClr val="tx1"/>
                </a:solidFill>
              </a:rPr>
              <a:t> </a:t>
            </a:r>
            <a:r>
              <a:rPr lang="nl-NL" sz="4200" dirty="0">
                <a:solidFill>
                  <a:schemeClr val="tx1"/>
                </a:solidFill>
              </a:rPr>
              <a:t>in aardbei onder glas </a:t>
            </a:r>
          </a:p>
          <a:p>
            <a:pPr lvl="1" algn="l"/>
            <a:r>
              <a:rPr lang="nl-NL" sz="3800" dirty="0">
                <a:solidFill>
                  <a:schemeClr val="tx1"/>
                </a:solidFill>
              </a:rPr>
              <a:t>	(Uitvoering WUR, looptijd 2018-2021, totale kosten SAO 30K; 75% telers 25% </a:t>
            </a:r>
            <a:r>
              <a:rPr lang="nl-NL" sz="3800" dirty="0" err="1">
                <a:solidFill>
                  <a:schemeClr val="tx1"/>
                </a:solidFill>
              </a:rPr>
              <a:t>plkw</a:t>
            </a:r>
            <a:r>
              <a:rPr lang="nl-NL" sz="3800" dirty="0">
                <a:solidFill>
                  <a:schemeClr val="tx1"/>
                </a:solidFill>
              </a:rPr>
              <a:t>) </a:t>
            </a:r>
          </a:p>
          <a:p>
            <a:pPr lvl="1" algn="l"/>
            <a:endParaRPr lang="nl-NL" sz="4200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4200" b="1" dirty="0">
                <a:solidFill>
                  <a:schemeClr val="tx1"/>
                </a:solidFill>
              </a:rPr>
              <a:t>Herontwerp</a:t>
            </a:r>
            <a:r>
              <a:rPr lang="nl-NL" sz="4200" dirty="0">
                <a:solidFill>
                  <a:schemeClr val="tx1"/>
                </a:solidFill>
              </a:rPr>
              <a:t> aardbei onder glas 2030 </a:t>
            </a:r>
          </a:p>
          <a:p>
            <a:pPr lvl="1" algn="l"/>
            <a:r>
              <a:rPr lang="nl-NL" sz="4200" dirty="0">
                <a:solidFill>
                  <a:schemeClr val="tx1"/>
                </a:solidFill>
              </a:rPr>
              <a:t>	</a:t>
            </a:r>
            <a:r>
              <a:rPr lang="nl-NL" sz="3800" dirty="0">
                <a:solidFill>
                  <a:schemeClr val="tx1"/>
                </a:solidFill>
              </a:rPr>
              <a:t>(Uitvoering WUR, looptijd 2017-2022, totale kosten 1512K, SAO bijdrage – (49K in uren) </a:t>
            </a:r>
          </a:p>
          <a:p>
            <a:pPr lvl="1" algn="l"/>
            <a:endParaRPr lang="nl-NL" sz="4200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4200" b="1" dirty="0">
                <a:solidFill>
                  <a:schemeClr val="tx1"/>
                </a:solidFill>
              </a:rPr>
              <a:t>PPS GROEN – WP Meeldauw</a:t>
            </a:r>
          </a:p>
          <a:p>
            <a:pPr lvl="1" algn="l"/>
            <a:r>
              <a:rPr lang="nl-NL" sz="3800" dirty="0">
                <a:solidFill>
                  <a:schemeClr val="tx1"/>
                </a:solidFill>
              </a:rPr>
              <a:t>	(Uitvoering WUR – SAO penvoerder, looptijd 2018-2021, totale kosten 2788K, </a:t>
            </a:r>
          </a:p>
          <a:p>
            <a:pPr lvl="1" algn="l"/>
            <a:r>
              <a:rPr lang="nl-NL" sz="3800" dirty="0">
                <a:solidFill>
                  <a:schemeClr val="tx1"/>
                </a:solidFill>
              </a:rPr>
              <a:t>	SAO bijdrage 30K (75% telers)</a:t>
            </a:r>
            <a:endParaRPr lang="nl-NL" sz="2800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endParaRPr lang="nl-NL" sz="2800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endParaRPr lang="nl-NL" sz="2800" dirty="0">
              <a:solidFill>
                <a:schemeClr val="tx1"/>
              </a:solidFill>
            </a:endParaRPr>
          </a:p>
          <a:p>
            <a:r>
              <a:rPr lang="nl-NL" sz="2800" dirty="0"/>
              <a:t> </a:t>
            </a:r>
          </a:p>
          <a:p>
            <a:endParaRPr lang="nl-NL" sz="2800" dirty="0"/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099" y="5184024"/>
            <a:ext cx="3745571" cy="1663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604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14563" y="1453172"/>
            <a:ext cx="11074725" cy="4650226"/>
          </a:xfrm>
        </p:spPr>
        <p:txBody>
          <a:bodyPr>
            <a:normAutofit fontScale="25000" lnSpcReduction="20000"/>
          </a:bodyPr>
          <a:lstStyle/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6200" b="1" dirty="0">
                <a:solidFill>
                  <a:schemeClr val="tx1"/>
                </a:solidFill>
              </a:rPr>
              <a:t>UV-C Robot (</a:t>
            </a:r>
            <a:r>
              <a:rPr lang="nl-NL" sz="6200" b="1" dirty="0" err="1">
                <a:solidFill>
                  <a:schemeClr val="tx1"/>
                </a:solidFill>
              </a:rPr>
              <a:t>interreg</a:t>
            </a:r>
            <a:r>
              <a:rPr lang="nl-NL" sz="6200" b="1" dirty="0">
                <a:solidFill>
                  <a:schemeClr val="tx1"/>
                </a:solidFill>
              </a:rPr>
              <a:t>)</a:t>
            </a:r>
          </a:p>
          <a:p>
            <a:pPr lvl="1" algn="l"/>
            <a:r>
              <a:rPr lang="nl-NL" sz="5500" dirty="0">
                <a:solidFill>
                  <a:schemeClr val="tx1"/>
                </a:solidFill>
              </a:rPr>
              <a:t>	(Uitvoering PCH, looptijd 2020-2023, totale kosten 612K, SAO bijdrage 9K) </a:t>
            </a:r>
          </a:p>
          <a:p>
            <a:pPr lvl="1" algn="l"/>
            <a:endParaRPr lang="nl-NL" sz="6200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6200" b="1" dirty="0">
                <a:solidFill>
                  <a:schemeClr val="tx1"/>
                </a:solidFill>
              </a:rPr>
              <a:t>Weerbare </a:t>
            </a:r>
            <a:r>
              <a:rPr lang="nl-NL" sz="6200" dirty="0">
                <a:solidFill>
                  <a:schemeClr val="tx1"/>
                </a:solidFill>
              </a:rPr>
              <a:t>teeltsysteem aardbei </a:t>
            </a:r>
            <a:r>
              <a:rPr lang="nl-NL" sz="6200" b="1" dirty="0">
                <a:solidFill>
                  <a:schemeClr val="tx1"/>
                </a:solidFill>
              </a:rPr>
              <a:t>2024 (PPS/TKI)</a:t>
            </a:r>
          </a:p>
          <a:p>
            <a:pPr lvl="1" algn="l"/>
            <a:r>
              <a:rPr lang="nl-NL" sz="5500" dirty="0">
                <a:solidFill>
                  <a:schemeClr val="tx1"/>
                </a:solidFill>
              </a:rPr>
              <a:t>	(Uitvoering WUR, looptijd 2020-2024, totale kosten 260K, SAO bijdrage 75K) </a:t>
            </a:r>
          </a:p>
          <a:p>
            <a:pPr lvl="1" algn="l"/>
            <a:r>
              <a:rPr lang="nl-NL" sz="5500" dirty="0">
                <a:solidFill>
                  <a:schemeClr val="tx1"/>
                </a:solidFill>
              </a:rPr>
              <a:t>	In 2021 worden deze proeven uitgevoerd:</a:t>
            </a:r>
          </a:p>
          <a:p>
            <a:pPr marL="1257300" lvl="2" indent="-342900" algn="l">
              <a:buFont typeface="+mj-lt"/>
              <a:buAutoNum type="arabicPeriod"/>
            </a:pPr>
            <a:r>
              <a:rPr lang="nl-NL" sz="4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Optimalisatie teelt onder glas + verhogen plantweerbaarheid (Bleiswijk, coördinator Johanna Bac-Molenaar)</a:t>
            </a:r>
          </a:p>
          <a:p>
            <a:pPr marL="1257300" lvl="2" indent="-342900" algn="l">
              <a:buFont typeface="+mj-lt"/>
              <a:buAutoNum type="arabicPeriod"/>
            </a:pPr>
            <a:r>
              <a:rPr lang="nl-NL" sz="4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Verhogen weerbaarheid tegen </a:t>
            </a:r>
            <a:r>
              <a:rPr lang="nl-NL" sz="4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Phytophthora</a:t>
            </a:r>
            <a:r>
              <a:rPr lang="nl-NL" sz="4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(Bleiswijk, coördinator Marta </a:t>
            </a:r>
            <a:r>
              <a:rPr lang="nl-NL" sz="4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Streminska</a:t>
            </a:r>
            <a:r>
              <a:rPr lang="nl-NL" sz="4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marL="1257300" lvl="2" indent="-342900" algn="l">
              <a:buFont typeface="+mj-lt"/>
              <a:buAutoNum type="arabicPeriod"/>
            </a:pPr>
            <a:r>
              <a:rPr lang="nl-NL" sz="4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Aanpak meeldauw en vruchtrot op stellingen (Vredepeel, coördinator Bert Evenhuis)</a:t>
            </a:r>
          </a:p>
          <a:p>
            <a:pPr marL="1257300" lvl="2" indent="-342900" algn="l">
              <a:buFont typeface="+mj-lt"/>
              <a:buAutoNum type="arabicPeriod"/>
            </a:pPr>
            <a:r>
              <a:rPr lang="nl-NL" sz="4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Herontwerp trayveld (Horst, coördinator Bert Evenhuis </a:t>
            </a:r>
            <a:r>
              <a:rPr lang="nl-NL" sz="4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ism</a:t>
            </a:r>
            <a:r>
              <a:rPr lang="nl-NL" sz="4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met Bert Jongenelen, </a:t>
            </a:r>
            <a:r>
              <a:rPr lang="nl-NL" sz="4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Delphy</a:t>
            </a:r>
            <a:r>
              <a:rPr lang="nl-NL" sz="4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lvl="1" algn="l"/>
            <a:endParaRPr lang="nl-NL" sz="6200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6200" dirty="0">
                <a:solidFill>
                  <a:schemeClr val="tx1"/>
                </a:solidFill>
              </a:rPr>
              <a:t>Landelijke </a:t>
            </a:r>
            <a:r>
              <a:rPr lang="nl-NL" sz="6200" b="1" dirty="0">
                <a:solidFill>
                  <a:schemeClr val="tx1"/>
                </a:solidFill>
              </a:rPr>
              <a:t>strategieën</a:t>
            </a:r>
            <a:r>
              <a:rPr lang="nl-NL" sz="6200" dirty="0">
                <a:solidFill>
                  <a:schemeClr val="tx1"/>
                </a:solidFill>
              </a:rPr>
              <a:t> vergelijking</a:t>
            </a:r>
            <a:r>
              <a:rPr lang="nl-NL" sz="6200" b="1" dirty="0">
                <a:solidFill>
                  <a:schemeClr val="tx1"/>
                </a:solidFill>
              </a:rPr>
              <a:t> Witte Vlieg</a:t>
            </a:r>
            <a:r>
              <a:rPr lang="nl-NL" sz="6200" dirty="0">
                <a:solidFill>
                  <a:schemeClr val="tx1"/>
                </a:solidFill>
              </a:rPr>
              <a:t> (SAO 2021-2022)</a:t>
            </a:r>
          </a:p>
          <a:p>
            <a:pPr lvl="1" algn="l"/>
            <a:r>
              <a:rPr lang="nl-NL" sz="6600" dirty="0">
                <a:solidFill>
                  <a:schemeClr val="tx1"/>
                </a:solidFill>
              </a:rPr>
              <a:t>	</a:t>
            </a:r>
            <a:r>
              <a:rPr lang="nl-NL" sz="5500" dirty="0">
                <a:solidFill>
                  <a:schemeClr val="tx1"/>
                </a:solidFill>
              </a:rPr>
              <a:t>(Uitvoering SAO, looptijd 2021-2022, totale kosten -, alleen ureninzet deelnemers) 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endParaRPr lang="nl-NL" sz="2800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endParaRPr lang="nl-NL" sz="2800" dirty="0">
              <a:solidFill>
                <a:schemeClr val="tx1"/>
              </a:solidFill>
            </a:endParaRPr>
          </a:p>
          <a:p>
            <a:r>
              <a:rPr lang="nl-NL" sz="2800" dirty="0"/>
              <a:t> </a:t>
            </a:r>
          </a:p>
          <a:p>
            <a:endParaRPr lang="nl-NL" sz="2800" dirty="0"/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099" y="5477522"/>
            <a:ext cx="3109001" cy="1380478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6A5894C8-FAA4-4A8E-AE82-D9B45E31FFD7}"/>
              </a:ext>
            </a:extLst>
          </p:cNvPr>
          <p:cNvSpPr txBox="1">
            <a:spLocks/>
          </p:cNvSpPr>
          <p:nvPr/>
        </p:nvSpPr>
        <p:spPr>
          <a:xfrm>
            <a:off x="309631" y="470516"/>
            <a:ext cx="9651115" cy="8424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nl-NL" sz="5000" b="1" dirty="0"/>
              <a:t>2. Lopend aardbei onderzoek</a:t>
            </a:r>
          </a:p>
        </p:txBody>
      </p:sp>
    </p:spTree>
    <p:extLst>
      <p:ext uri="{BB962C8B-B14F-4D97-AF65-F5344CB8AC3E}">
        <p14:creationId xmlns:p14="http://schemas.microsoft.com/office/powerpoint/2010/main" val="282490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2695" y="230819"/>
            <a:ext cx="9092239" cy="842457"/>
          </a:xfrm>
        </p:spPr>
        <p:txBody>
          <a:bodyPr/>
          <a:lstStyle/>
          <a:p>
            <a:pPr algn="ctr"/>
            <a:r>
              <a:rPr lang="nl-NL" sz="5000" b="1" dirty="0"/>
              <a:t>Afgerond onderzoek SAO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08793" y="1297812"/>
            <a:ext cx="10897172" cy="4676859"/>
          </a:xfrm>
        </p:spPr>
        <p:txBody>
          <a:bodyPr>
            <a:normAutofit fontScale="47500" lnSpcReduction="20000"/>
          </a:bodyPr>
          <a:lstStyle/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500" b="1" dirty="0">
                <a:solidFill>
                  <a:schemeClr val="tx1"/>
                </a:solidFill>
              </a:rPr>
              <a:t>Bodemziekten</a:t>
            </a:r>
            <a:r>
              <a:rPr lang="nl-NL" sz="2500" dirty="0">
                <a:solidFill>
                  <a:schemeClr val="tx1"/>
                </a:solidFill>
              </a:rPr>
              <a:t> onder controle</a:t>
            </a:r>
          </a:p>
          <a:p>
            <a:pPr lvl="1" algn="l"/>
            <a:r>
              <a:rPr lang="nl-NL" sz="2500" dirty="0">
                <a:solidFill>
                  <a:schemeClr val="tx1"/>
                </a:solidFill>
              </a:rPr>
              <a:t>	(Uitvoering PC Fruit, looptijd 2018-2020, totale kosten 12,5K; 20% telers 80% </a:t>
            </a:r>
            <a:r>
              <a:rPr lang="nl-NL" sz="2500" dirty="0" err="1">
                <a:solidFill>
                  <a:schemeClr val="tx1"/>
                </a:solidFill>
              </a:rPr>
              <a:t>plkw</a:t>
            </a:r>
            <a:r>
              <a:rPr lang="nl-NL" sz="2500" dirty="0">
                <a:solidFill>
                  <a:schemeClr val="tx1"/>
                </a:solidFill>
              </a:rPr>
              <a:t>) 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500" b="1" dirty="0">
                <a:solidFill>
                  <a:schemeClr val="tx1"/>
                </a:solidFill>
              </a:rPr>
              <a:t>Virusonderzoek dwerggroei</a:t>
            </a:r>
            <a:endParaRPr lang="nl-NL" sz="2500" dirty="0">
              <a:solidFill>
                <a:schemeClr val="tx1"/>
              </a:solidFill>
            </a:endParaRPr>
          </a:p>
          <a:p>
            <a:pPr lvl="1" algn="l"/>
            <a:r>
              <a:rPr lang="nl-NL" sz="2500" dirty="0">
                <a:solidFill>
                  <a:schemeClr val="tx1"/>
                </a:solidFill>
              </a:rPr>
              <a:t>	(Uitvoering WUR, looptijd 2018-2019, totale kosten 50K; 25% telers 75% </a:t>
            </a:r>
            <a:r>
              <a:rPr lang="nl-NL" sz="2500" dirty="0" err="1">
                <a:solidFill>
                  <a:schemeClr val="tx1"/>
                </a:solidFill>
              </a:rPr>
              <a:t>plkw</a:t>
            </a:r>
            <a:r>
              <a:rPr lang="nl-NL" sz="2500" dirty="0">
                <a:solidFill>
                  <a:schemeClr val="tx1"/>
                </a:solidFill>
              </a:rPr>
              <a:t>) 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500" b="1" dirty="0">
                <a:solidFill>
                  <a:schemeClr val="tx1"/>
                </a:solidFill>
              </a:rPr>
              <a:t>Trips beheersing vollegrond</a:t>
            </a:r>
          </a:p>
          <a:p>
            <a:pPr lvl="1" algn="l"/>
            <a:r>
              <a:rPr lang="nl-NL" sz="2500" b="1" dirty="0">
                <a:solidFill>
                  <a:schemeClr val="tx1"/>
                </a:solidFill>
              </a:rPr>
              <a:t>	</a:t>
            </a:r>
            <a:r>
              <a:rPr lang="nl-NL" sz="2500" dirty="0">
                <a:solidFill>
                  <a:schemeClr val="tx1"/>
                </a:solidFill>
              </a:rPr>
              <a:t> Uitvoering </a:t>
            </a:r>
            <a:r>
              <a:rPr lang="nl-NL" sz="2500" dirty="0" err="1">
                <a:solidFill>
                  <a:schemeClr val="tx1"/>
                </a:solidFill>
              </a:rPr>
              <a:t>Delphy</a:t>
            </a:r>
            <a:r>
              <a:rPr lang="nl-NL" sz="2500" dirty="0">
                <a:solidFill>
                  <a:schemeClr val="tx1"/>
                </a:solidFill>
              </a:rPr>
              <a:t>, looptijd 2018-2019, totale kosten 10K; 90% telers 10% </a:t>
            </a:r>
            <a:r>
              <a:rPr lang="nl-NL" sz="2500" dirty="0" err="1">
                <a:solidFill>
                  <a:schemeClr val="tx1"/>
                </a:solidFill>
              </a:rPr>
              <a:t>plkw</a:t>
            </a:r>
            <a:r>
              <a:rPr lang="nl-NL" sz="2500" dirty="0">
                <a:solidFill>
                  <a:schemeClr val="tx1"/>
                </a:solidFill>
              </a:rPr>
              <a:t>) </a:t>
            </a:r>
            <a:endParaRPr lang="nl-NL" sz="2500" b="1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500" b="1" dirty="0">
                <a:solidFill>
                  <a:schemeClr val="tx1"/>
                </a:solidFill>
              </a:rPr>
              <a:t>Witte vlieg </a:t>
            </a:r>
            <a:r>
              <a:rPr lang="nl-NL" sz="2500" dirty="0">
                <a:solidFill>
                  <a:schemeClr val="tx1"/>
                </a:solidFill>
              </a:rPr>
              <a:t>bestrijding onder glas (2018-2019)</a:t>
            </a:r>
          </a:p>
          <a:p>
            <a:pPr lvl="1" algn="l"/>
            <a:r>
              <a:rPr lang="nl-NL" sz="2500" dirty="0">
                <a:solidFill>
                  <a:schemeClr val="tx1"/>
                </a:solidFill>
              </a:rPr>
              <a:t>	(Uitvoering SAO / HAS, looptijd 2019, totale kosten 11K;)</a:t>
            </a:r>
          </a:p>
          <a:p>
            <a:pPr lvl="1" algn="l"/>
            <a:r>
              <a:rPr lang="nl-NL" sz="2500" b="1" dirty="0">
                <a:solidFill>
                  <a:schemeClr val="tx1"/>
                </a:solidFill>
              </a:rPr>
              <a:t>	Literatuurstudie systematiek groene middelen en </a:t>
            </a:r>
            <a:r>
              <a:rPr lang="nl-NL" sz="2500" b="1" dirty="0" err="1">
                <a:solidFill>
                  <a:schemeClr val="tx1"/>
                </a:solidFill>
              </a:rPr>
              <a:t>biostimulanten</a:t>
            </a:r>
            <a:endParaRPr lang="nl-NL" sz="2500" b="1" dirty="0">
              <a:solidFill>
                <a:schemeClr val="tx1"/>
              </a:solidFill>
            </a:endParaRPr>
          </a:p>
          <a:p>
            <a:pPr lvl="1" algn="l"/>
            <a:r>
              <a:rPr lang="nl-NL" sz="2500" b="1" dirty="0">
                <a:solidFill>
                  <a:schemeClr val="tx1"/>
                </a:solidFill>
              </a:rPr>
              <a:t>	</a:t>
            </a:r>
            <a:r>
              <a:rPr lang="nl-NL" sz="2500" dirty="0">
                <a:solidFill>
                  <a:schemeClr val="tx1"/>
                </a:solidFill>
              </a:rPr>
              <a:t> (Uitvoering SAO / HAS, looptijd 2019, totale kosten 11K;)</a:t>
            </a:r>
            <a:endParaRPr lang="nl-NL" sz="2500" b="1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500" b="1" dirty="0">
                <a:solidFill>
                  <a:schemeClr val="tx1"/>
                </a:solidFill>
              </a:rPr>
              <a:t>BO inventarisatie duurzame aardbeiteelt onder glas 20-25</a:t>
            </a:r>
          </a:p>
          <a:p>
            <a:pPr lvl="1" algn="l"/>
            <a:r>
              <a:rPr lang="nl-NL" sz="2500" dirty="0">
                <a:solidFill>
                  <a:schemeClr val="tx1"/>
                </a:solidFill>
              </a:rPr>
              <a:t>	(Uitvoering SAO / HAS, looptijd 2019, totale kosten 11K;)</a:t>
            </a:r>
            <a:endParaRPr lang="nl-NL" sz="2500" b="1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500" b="1" dirty="0">
                <a:solidFill>
                  <a:schemeClr val="tx1"/>
                </a:solidFill>
              </a:rPr>
              <a:t>Innovatiecluster</a:t>
            </a:r>
            <a:r>
              <a:rPr lang="nl-NL" sz="2500" dirty="0">
                <a:solidFill>
                  <a:schemeClr val="tx1"/>
                </a:solidFill>
              </a:rPr>
              <a:t> </a:t>
            </a:r>
            <a:r>
              <a:rPr lang="nl-NL" sz="2500" dirty="0" err="1">
                <a:solidFill>
                  <a:schemeClr val="tx1"/>
                </a:solidFill>
              </a:rPr>
              <a:t>zachtfruit</a:t>
            </a:r>
            <a:r>
              <a:rPr lang="nl-NL" sz="2500" dirty="0">
                <a:solidFill>
                  <a:schemeClr val="tx1"/>
                </a:solidFill>
              </a:rPr>
              <a:t> ontwikkeling </a:t>
            </a:r>
            <a:r>
              <a:rPr lang="nl-NL" sz="2500" dirty="0" err="1">
                <a:solidFill>
                  <a:schemeClr val="tx1"/>
                </a:solidFill>
              </a:rPr>
              <a:t>hyperspectraalbeelden</a:t>
            </a:r>
            <a:r>
              <a:rPr lang="nl-NL" sz="2500" dirty="0">
                <a:solidFill>
                  <a:schemeClr val="tx1"/>
                </a:solidFill>
              </a:rPr>
              <a:t> (2019-2020)</a:t>
            </a:r>
          </a:p>
          <a:p>
            <a:pPr lvl="1" algn="l"/>
            <a:r>
              <a:rPr lang="nl-NL" sz="2500" dirty="0">
                <a:solidFill>
                  <a:schemeClr val="tx1"/>
                </a:solidFill>
              </a:rPr>
              <a:t>	(Uitvoering PC Hoogstraten, looptijd 2019, als SAO betrokken, geen directe kosten)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500" dirty="0">
                <a:solidFill>
                  <a:schemeClr val="tx1"/>
                </a:solidFill>
              </a:rPr>
              <a:t>Beheersing </a:t>
            </a:r>
            <a:r>
              <a:rPr lang="nl-NL" sz="2500" b="1" dirty="0" err="1">
                <a:solidFill>
                  <a:schemeClr val="tx1"/>
                </a:solidFill>
              </a:rPr>
              <a:t>Xanthomonas</a:t>
            </a:r>
            <a:r>
              <a:rPr lang="nl-NL" sz="2500" dirty="0">
                <a:solidFill>
                  <a:schemeClr val="tx1"/>
                </a:solidFill>
              </a:rPr>
              <a:t> </a:t>
            </a:r>
            <a:r>
              <a:rPr lang="nl-NL" sz="2500" dirty="0" err="1">
                <a:solidFill>
                  <a:schemeClr val="tx1"/>
                </a:solidFill>
              </a:rPr>
              <a:t>fragariae</a:t>
            </a:r>
            <a:r>
              <a:rPr lang="nl-NL" sz="2500" dirty="0">
                <a:solidFill>
                  <a:schemeClr val="tx1"/>
                </a:solidFill>
              </a:rPr>
              <a:t> 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500" b="1" dirty="0" err="1">
                <a:solidFill>
                  <a:schemeClr val="tx1"/>
                </a:solidFill>
              </a:rPr>
              <a:t>Suzukii</a:t>
            </a:r>
            <a:r>
              <a:rPr lang="nl-NL" sz="2500" dirty="0">
                <a:solidFill>
                  <a:schemeClr val="tx1"/>
                </a:solidFill>
              </a:rPr>
              <a:t> fruitvlieg onderzoek (2014-2017)</a:t>
            </a:r>
          </a:p>
          <a:p>
            <a:r>
              <a:rPr lang="nl-NL" sz="2800" dirty="0"/>
              <a:t> </a:t>
            </a:r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508" y="5728063"/>
            <a:ext cx="2424791" cy="1076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935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2695" y="230819"/>
            <a:ext cx="9092239" cy="842457"/>
          </a:xfrm>
        </p:spPr>
        <p:txBody>
          <a:bodyPr/>
          <a:lstStyle/>
          <a:p>
            <a:pPr algn="ctr"/>
            <a:r>
              <a:rPr lang="nl-NL" sz="5000" b="1" dirty="0" err="1"/>
              <a:t>Onderzoekswensen</a:t>
            </a:r>
            <a:endParaRPr lang="nl-NL" sz="50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08793" y="1297813"/>
            <a:ext cx="10593237" cy="4543694"/>
          </a:xfrm>
        </p:spPr>
        <p:txBody>
          <a:bodyPr>
            <a:normAutofit fontScale="92500" lnSpcReduction="10000"/>
          </a:bodyPr>
          <a:lstStyle/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chemeClr val="tx1"/>
                </a:solidFill>
              </a:rPr>
              <a:t>Kennisuitwisseling groene oplossingen (najaar 2021)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chemeClr val="tx1"/>
                </a:solidFill>
              </a:rPr>
              <a:t>Bestrijding </a:t>
            </a:r>
            <a:r>
              <a:rPr lang="nl-NL" sz="2400" dirty="0" err="1">
                <a:solidFill>
                  <a:schemeClr val="tx1"/>
                </a:solidFill>
              </a:rPr>
              <a:t>Erwinia</a:t>
            </a:r>
            <a:r>
              <a:rPr lang="nl-NL" sz="2400" dirty="0">
                <a:solidFill>
                  <a:schemeClr val="tx1"/>
                </a:solidFill>
              </a:rPr>
              <a:t> </a:t>
            </a:r>
            <a:r>
              <a:rPr lang="nl-NL" sz="2400" dirty="0" err="1">
                <a:solidFill>
                  <a:schemeClr val="tx1"/>
                </a:solidFill>
              </a:rPr>
              <a:t>Pyrifolie</a:t>
            </a:r>
            <a:r>
              <a:rPr lang="nl-NL" sz="2400" dirty="0">
                <a:solidFill>
                  <a:schemeClr val="tx1"/>
                </a:solidFill>
              </a:rPr>
              <a:t> 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chemeClr val="tx1"/>
                </a:solidFill>
              </a:rPr>
              <a:t>Oplossingen </a:t>
            </a:r>
            <a:r>
              <a:rPr lang="nl-NL" sz="2400" dirty="0" err="1">
                <a:solidFill>
                  <a:schemeClr val="tx1"/>
                </a:solidFill>
              </a:rPr>
              <a:t>phytophthora</a:t>
            </a:r>
            <a:r>
              <a:rPr lang="nl-NL" sz="2400" dirty="0">
                <a:solidFill>
                  <a:schemeClr val="tx1"/>
                </a:solidFill>
              </a:rPr>
              <a:t> / </a:t>
            </a:r>
            <a:r>
              <a:rPr lang="nl-NL" sz="2400" dirty="0" err="1">
                <a:solidFill>
                  <a:schemeClr val="tx1"/>
                </a:solidFill>
              </a:rPr>
              <a:t>pestalotiopsis</a:t>
            </a:r>
            <a:r>
              <a:rPr lang="nl-NL" sz="2400" dirty="0">
                <a:solidFill>
                  <a:schemeClr val="tx1"/>
                </a:solidFill>
              </a:rPr>
              <a:t> / dwerggroei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chemeClr val="tx1"/>
                </a:solidFill>
              </a:rPr>
              <a:t>Ontwikkeling wantsenval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chemeClr val="tx1"/>
                </a:solidFill>
              </a:rPr>
              <a:t>Witte vlieg onder </a:t>
            </a:r>
            <a:r>
              <a:rPr lang="nl-NL" sz="2400" dirty="0" err="1">
                <a:solidFill>
                  <a:schemeClr val="tx1"/>
                </a:solidFill>
              </a:rPr>
              <a:t>controlef</a:t>
            </a:r>
            <a:endParaRPr lang="nl-NL" sz="2400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chemeClr val="tx1"/>
                </a:solidFill>
              </a:rPr>
              <a:t>Bestrijding </a:t>
            </a:r>
            <a:r>
              <a:rPr lang="nl-NL" sz="2400" dirty="0" err="1">
                <a:solidFill>
                  <a:schemeClr val="tx1"/>
                </a:solidFill>
              </a:rPr>
              <a:t>Suzukii</a:t>
            </a:r>
            <a:r>
              <a:rPr lang="nl-NL" sz="2400" dirty="0">
                <a:solidFill>
                  <a:schemeClr val="tx1"/>
                </a:solidFill>
              </a:rPr>
              <a:t> fruitvlieg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chemeClr val="tx1"/>
                </a:solidFill>
              </a:rPr>
              <a:t>Aardbeibloesemkever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endParaRPr lang="nl-NL" sz="2400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chemeClr val="tx1"/>
                </a:solidFill>
                <a:highlight>
                  <a:srgbClr val="FFFF00"/>
                </a:highlight>
              </a:rPr>
              <a:t>… maak uw wensen kenbaar!</a:t>
            </a:r>
          </a:p>
          <a:p>
            <a:r>
              <a:rPr lang="nl-NL" sz="2800" dirty="0"/>
              <a:t> </a:t>
            </a:r>
          </a:p>
          <a:p>
            <a:endParaRPr lang="nl-NL" sz="2800" dirty="0"/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099" y="5184024"/>
            <a:ext cx="3745571" cy="1663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24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85841" y="849104"/>
            <a:ext cx="9650111" cy="2915027"/>
          </a:xfrm>
        </p:spPr>
        <p:txBody>
          <a:bodyPr/>
          <a:lstStyle/>
          <a:p>
            <a:pPr algn="ctr"/>
            <a:br>
              <a:rPr lang="nl-NL" dirty="0"/>
            </a:br>
            <a:br>
              <a:rPr lang="nl-NL" dirty="0"/>
            </a:br>
            <a:r>
              <a:rPr lang="nl-NL" dirty="0"/>
              <a:t>Bedankt voor uw aandacht!</a:t>
            </a:r>
            <a:br>
              <a:rPr lang="nl-NL" dirty="0"/>
            </a:br>
            <a:br>
              <a:rPr lang="nl-NL" dirty="0"/>
            </a:br>
            <a:r>
              <a:rPr lang="nl-NL" sz="3600" dirty="0"/>
              <a:t>Meer informatie, vragen of uw aanmelding :</a:t>
            </a:r>
            <a:br>
              <a:rPr lang="nl-NL" sz="3600" dirty="0"/>
            </a:br>
            <a:r>
              <a:rPr lang="nl-NL" sz="40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info@aardbeionderzoek.nl</a:t>
            </a:r>
            <a:endParaRPr lang="nl-NL" sz="4000" dirty="0">
              <a:solidFill>
                <a:srgbClr val="FF0000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843" y="4326214"/>
            <a:ext cx="5258177" cy="233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2426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ZLTO Document" ma:contentTypeID="0x010100224733279A370D419FADBFB9597825ED0055A95BBE688CDB4D9EEC685D42063910" ma:contentTypeVersion="21" ma:contentTypeDescription="" ma:contentTypeScope="" ma:versionID="b688597699c89c7379f5e0d0d52d04bd">
  <xsd:schema xmlns:xsd="http://www.w3.org/2001/XMLSchema" xmlns:xs="http://www.w3.org/2001/XMLSchema" xmlns:p="http://schemas.microsoft.com/office/2006/metadata/properties" xmlns:ns2="19e8fe33-350d-4ae7-ac8a-eff82f50ceda" xmlns:ns3="b8ad3e91-b92b-4116-b57a-1f267db69a06" targetNamespace="http://schemas.microsoft.com/office/2006/metadata/properties" ma:root="true" ma:fieldsID="c79104bcda0ee5acd8f332399fbde834" ns2:_="" ns3:_="">
    <xsd:import namespace="19e8fe33-350d-4ae7-ac8a-eff82f50ceda"/>
    <xsd:import namespace="b8ad3e91-b92b-4116-b57a-1f267db69a06"/>
    <xsd:element name="properties">
      <xsd:complexType>
        <xsd:sequence>
          <xsd:element name="documentManagement">
            <xsd:complexType>
              <xsd:all>
                <xsd:element ref="ns2:Programma" minOccurs="0"/>
                <xsd:element ref="ns2:Sector" minOccurs="0"/>
                <xsd:element ref="ns2:Team" minOccurs="0"/>
                <xsd:element ref="ns2:Thema" minOccurs="0"/>
                <xsd:element ref="ns2:Verenigingsafdeling" minOccurs="0"/>
                <xsd:element ref="ns2:Definitief" minOccurs="0"/>
                <xsd:element ref="ns3:Vrij_x0020_Kenmerk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e8fe33-350d-4ae7-ac8a-eff82f50ceda" elementFormDefault="qualified">
    <xsd:import namespace="http://schemas.microsoft.com/office/2006/documentManagement/types"/>
    <xsd:import namespace="http://schemas.microsoft.com/office/infopath/2007/PartnerControls"/>
    <xsd:element name="Programma" ma:index="5" nillable="true" ma:displayName="Programma" ma:internalName="Programma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rbeid en goed werkgeverschap"/>
                    <xsd:enumeration value="Duurzaam ondernemen"/>
                    <xsd:enumeration value="Duurzaam ondernemen dier"/>
                    <xsd:enumeration value="Duurzaam ondernemen plant"/>
                    <xsd:enumeration value="Omgevingsbewust ondernemen"/>
                    <xsd:enumeration value="Professionalisering ondernemerschap"/>
                    <xsd:enumeration value="Realisatie kennisinfrastructuur en innovatie"/>
                    <xsd:enumeration value="Versterking marktpositie"/>
                  </xsd:restriction>
                </xsd:simpleType>
              </xsd:element>
            </xsd:sequence>
          </xsd:extension>
        </xsd:complexContent>
      </xsd:complexType>
    </xsd:element>
    <xsd:element name="Sector" ma:index="6" nillable="true" ma:displayName="Sector" ma:internalName="Sector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kkerbouw"/>
                    <xsd:enumeration value="Biologische Land- en Tuinbouw"/>
                    <xsd:enumeration value="Bloembollen"/>
                    <xsd:enumeration value="Boom- en vaste plantenteelt"/>
                    <xsd:enumeration value="Edelpelsdierenhouderij"/>
                    <xsd:enumeration value="Fruitteelt"/>
                    <xsd:enumeration value="Glastuinbouw"/>
                    <xsd:enumeration value="Kalverhouderij"/>
                    <xsd:enumeration value="Konijnenhouderij"/>
                    <xsd:enumeration value="Melkgeitenhouderij"/>
                    <xsd:enumeration value="Paardenhouderij"/>
                    <xsd:enumeration value="Paddestoelenteelt"/>
                    <xsd:enumeration value="Pluimveehouderij"/>
                    <xsd:enumeration value="Rundveehouderij"/>
                    <xsd:enumeration value="Schapenhouderij"/>
                    <xsd:enumeration value="Varkenshouderij"/>
                    <xsd:enumeration value="Verbrede landbouw"/>
                    <xsd:enumeration value="Vleesveehouderij"/>
                    <xsd:enumeration value="Vollegrondstuinbouw"/>
                  </xsd:restriction>
                </xsd:simpleType>
              </xsd:element>
            </xsd:sequence>
          </xsd:extension>
        </xsd:complexContent>
      </xsd:complexType>
    </xsd:element>
    <xsd:element name="Team" ma:index="7" nillable="true" ma:displayName="Team" ma:internalName="Team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B Dier"/>
                    <xsd:enumeration value="BB Maatschappij"/>
                    <xsd:enumeration value="BB Management"/>
                    <xsd:enumeration value="BB Plant"/>
                    <xsd:enumeration value="Bedrijfsadvies"/>
                    <xsd:enumeration value="Bestuurssecretariaat"/>
                    <xsd:enumeration value="Bio Economie"/>
                    <xsd:enumeration value="Bodem en Water"/>
                    <xsd:enumeration value="Communicatie"/>
                    <xsd:enumeration value="Contentorganisatie"/>
                    <xsd:enumeration value="Detacheringen"/>
                    <xsd:enumeration value="Dier"/>
                    <xsd:enumeration value="Directie"/>
                    <xsd:enumeration value="Facilitair"/>
                    <xsd:enumeration value="Financiële Administratie"/>
                    <xsd:enumeration value="Gezondheid"/>
                    <xsd:enumeration value="HR"/>
                    <xsd:enumeration value="ICT"/>
                    <xsd:enumeration value="Landbouw &amp; Samenleving"/>
                    <xsd:enumeration value="Ledenbinding"/>
                    <xsd:enumeration value="Ledeninformatiecentrum"/>
                    <xsd:enumeration value="MA en Control"/>
                    <xsd:enumeration value="Management Bedrijfsbureau"/>
                    <xsd:enumeration value="Management M en K"/>
                    <xsd:enumeration value="Management O en S"/>
                    <xsd:enumeration value="Management V en O"/>
                    <xsd:enumeration value="Management Vereniging"/>
                    <xsd:enumeration value="Marktconcepten"/>
                    <xsd:enumeration value="MFL en Landbouw en Zorg"/>
                    <xsd:enumeration value="NCB"/>
                    <xsd:enumeration value="Omgeving"/>
                    <xsd:enumeration value="Overige expertise O en S"/>
                    <xsd:enumeration value="Overige expertise V en O"/>
                    <xsd:enumeration value="Plant"/>
                    <xsd:enumeration value="Projecten Clusters"/>
                    <xsd:enumeration value="Projecten Management"/>
                    <xsd:enumeration value="Secretariaat ZLTO"/>
                    <xsd:enumeration value="Test"/>
                    <xsd:enumeration value="Vastgoed"/>
                    <xsd:enumeration value="Verenigingsbureau"/>
                  </xsd:restriction>
                </xsd:simpleType>
              </xsd:element>
            </xsd:sequence>
          </xsd:extension>
        </xsd:complexContent>
      </xsd:complexType>
    </xsd:element>
    <xsd:element name="Thema" ma:index="8" nillable="true" ma:displayName="Thema" ma:internalName="Thema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nternationale zaken"/>
                    <xsd:enumeration value="Kennis &amp; Innovatie"/>
                    <xsd:enumeration value="Landbouw &amp; Samenleving"/>
                    <xsd:enumeration value="Milieu"/>
                    <xsd:enumeration value="PR &amp; Communicatie"/>
                    <xsd:enumeration value="Ruimtelijke Ontwikkeling"/>
                    <xsd:enumeration value="Sociaal-Economisch Beleid"/>
                    <xsd:enumeration value="Verenigingszaken"/>
                    <xsd:enumeration value="Water"/>
                  </xsd:restriction>
                </xsd:simpleType>
              </xsd:element>
            </xsd:sequence>
          </xsd:extension>
        </xsd:complexContent>
      </xsd:complexType>
    </xsd:element>
    <xsd:element name="Verenigingsafdeling" ma:index="9" nillable="true" ma:displayName="Verenigingsafdeling" ma:format="Dropdown" ma:internalName="Verenigingsafdeling" ma:readOnly="false">
      <xsd:simpleType>
        <xsd:restriction base="dms:Choice">
          <xsd:enumeration value="Agrarisch Schouwen Duiveland"/>
          <xsd:enumeration value="Agrarisch West Zeeuws Vlaanderen"/>
          <xsd:enumeration value="Altena Biesbosch"/>
          <xsd:enumeration value="Asten"/>
          <xsd:enumeration value="Baarle Nassau-Ulicoten"/>
          <xsd:enumeration value="Baronie Zuid-Oost"/>
          <xsd:enumeration value="Bergeijk"/>
          <xsd:enumeration value="Bergen op Zoom"/>
          <xsd:enumeration value="Bernheze"/>
          <xsd:enumeration value="Best"/>
          <xsd:enumeration value="Bladel c.a."/>
          <xsd:enumeration value="Boekel-Venhorst"/>
          <xsd:enumeration value="Borsele"/>
          <xsd:enumeration value="Boxmeer"/>
          <xsd:enumeration value="Boxtel-Liempde"/>
          <xsd:enumeration value="Breda"/>
          <xsd:enumeration value="Cranendonck"/>
          <xsd:enumeration value="Cuijk"/>
          <xsd:enumeration value="De Hilver"/>
          <xsd:enumeration value="De Leye"/>
          <xsd:enumeration value="Deurne"/>
          <xsd:enumeration value="Dommelland"/>
          <xsd:enumeration value="Dongen-Loon op Zand"/>
          <xsd:enumeration value="Drimmelen"/>
          <xsd:enumeration value="Eersel-Veldhoven"/>
          <xsd:enumeration value="Etten-Leur"/>
          <xsd:enumeration value="Gemert-Bakel"/>
          <xsd:enumeration value="Gilze-Rijen"/>
          <xsd:enumeration value="Goes"/>
          <xsd:enumeration value="Halderberge"/>
          <xsd:enumeration value="Hart van Brabant"/>
          <xsd:enumeration value="Helmond-Mierlo"/>
          <xsd:enumeration value="Hulst"/>
          <xsd:enumeration value="Kempen Zuid-Oost"/>
          <xsd:enumeration value="Laarbeek"/>
          <xsd:enumeration value="Land van Maas en Waal"/>
          <xsd:enumeration value="Landerd"/>
          <xsd:enumeration value="Maasdriel"/>
          <xsd:enumeration value="Midden Maasland"/>
          <xsd:enumeration value="Mill-Grave"/>
          <xsd:enumeration value="Moerdijk"/>
          <xsd:enumeration value="Noord Beveland"/>
          <xsd:enumeration value="Oirschot-De Beerzen"/>
          <xsd:enumeration value="Oost Zuid-Beveland"/>
          <xsd:enumeration value="Oostelijke Langstraat"/>
          <xsd:enumeration value="Oosterhout"/>
          <xsd:enumeration value="Oss"/>
          <xsd:enumeration value="Reusel-De Mierden"/>
          <xsd:enumeration value="Rijk van Nijmegen"/>
          <xsd:enumeration value="Roosendaal"/>
          <xsd:enumeration value="Rucphen"/>
          <xsd:enumeration value="Schijndel"/>
          <xsd:enumeration value="Sint Anthonis"/>
          <xsd:enumeration value="Sint Michielsgestel"/>
          <xsd:enumeration value="Someren"/>
          <xsd:enumeration value="Steenbergen-Bergen op Zoom Noord"/>
          <xsd:enumeration value="Terneuzen"/>
          <xsd:enumeration value="Tholen"/>
          <xsd:enumeration value="Uden"/>
          <xsd:enumeration value="Veghel"/>
          <xsd:enumeration value="Waalwijk-Geertruidenberg"/>
          <xsd:enumeration value="Walcheren"/>
          <xsd:enumeration value="Woensdrecht"/>
          <xsd:enumeration value="Zundert Rijsbergen"/>
        </xsd:restriction>
      </xsd:simpleType>
    </xsd:element>
    <xsd:element name="Definitief" ma:index="10" nillable="true" ma:displayName="Definitief" ma:internalName="Definitief" ma:readOnly="fal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d3e91-b92b-4116-b57a-1f267db69a06" elementFormDefault="qualified">
    <xsd:import namespace="http://schemas.microsoft.com/office/2006/documentManagement/types"/>
    <xsd:import namespace="http://schemas.microsoft.com/office/infopath/2007/PartnerControls"/>
    <xsd:element name="Vrij_x0020_Kenmerk" ma:index="14" nillable="true" ma:displayName="Vrij Kenmerk" ma:list="{2337ddb4-5a88-47f9-8019-2ef88a7d9202}" ma:internalName="Vrij_x0020_Kenmerk" ma:readOnly="false" ma:showField="Title" ma:web="19e8fe33-350d-4ae7-ac8a-eff82f50ceda">
      <xsd:simpleType>
        <xsd:restriction base="dms:Lookup"/>
      </xsd:simpleType>
    </xsd:element>
    <xsd:element name="MediaServiceMetadata" ma:index="1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 ma:readOnly="true"/>
        <xsd:element ref="dc:title" minOccurs="0" maxOccurs="1" ma:index="3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gramma xmlns="19e8fe33-350d-4ae7-ac8a-eff82f50ceda"/>
    <Vrij_x0020_Kenmerk xmlns="b8ad3e91-b92b-4116-b57a-1f267db69a06" xsi:nil="true"/>
    <Verenigingsafdeling xmlns="19e8fe33-350d-4ae7-ac8a-eff82f50ceda" xsi:nil="true"/>
    <Definitief xmlns="19e8fe33-350d-4ae7-ac8a-eff82f50ceda" xsi:nil="true"/>
    <Sector xmlns="19e8fe33-350d-4ae7-ac8a-eff82f50ceda"/>
    <Thema xmlns="19e8fe33-350d-4ae7-ac8a-eff82f50ceda"/>
    <Team xmlns="19e8fe33-350d-4ae7-ac8a-eff82f50ceda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669257-1A76-4419-8163-46EC27421A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e8fe33-350d-4ae7-ac8a-eff82f50ceda"/>
    <ds:schemaRef ds:uri="b8ad3e91-b92b-4116-b57a-1f267db69a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3F9AF5-584F-4F00-9CC9-0D089BAC6E66}">
  <ds:schemaRefs>
    <ds:schemaRef ds:uri="http://schemas.microsoft.com/office/2006/metadata/properties"/>
    <ds:schemaRef ds:uri="http://schemas.microsoft.com/office/infopath/2007/PartnerControls"/>
    <ds:schemaRef ds:uri="19e8fe33-350d-4ae7-ac8a-eff82f50ceda"/>
    <ds:schemaRef ds:uri="b8ad3e91-b92b-4116-b57a-1f267db69a06"/>
  </ds:schemaRefs>
</ds:datastoreItem>
</file>

<file path=customXml/itemProps3.xml><?xml version="1.0" encoding="utf-8"?>
<ds:datastoreItem xmlns:ds="http://schemas.openxmlformats.org/officeDocument/2006/customXml" ds:itemID="{07403CCD-972C-40A2-9943-AB3C475DA3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784</TotalTime>
  <Words>605</Words>
  <Application>Microsoft Office PowerPoint</Application>
  <PresentationFormat>Breedbeeld</PresentationFormat>
  <Paragraphs>87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Trebuchet MS</vt:lpstr>
      <vt:lpstr>Wingdings</vt:lpstr>
      <vt:lpstr>Wingdings 3</vt:lpstr>
      <vt:lpstr>Facet</vt:lpstr>
      <vt:lpstr>Stichting Aardbei Onderzoek</vt:lpstr>
      <vt:lpstr>     Besteding budget SAO</vt:lpstr>
      <vt:lpstr>Onderzoeksrichtingen:</vt:lpstr>
      <vt:lpstr>1. Lopend aardbei onderzoek</vt:lpstr>
      <vt:lpstr>PowerPoint-presentatie</vt:lpstr>
      <vt:lpstr>Afgerond onderzoek SAO</vt:lpstr>
      <vt:lpstr>Onderzoekswensen</vt:lpstr>
      <vt:lpstr>  Bedankt voor uw aandacht!  Meer informatie, vragen of uw aanmelding : info@aardbeionderzoek.nl</vt:lpstr>
    </vt:vector>
  </TitlesOfParts>
  <Company>ZLTO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Stichting Aardbei Onderzoek</dc:title>
  <dc:creator>Trouw, Janny</dc:creator>
  <cp:lastModifiedBy>LTO Glaskracht</cp:lastModifiedBy>
  <cp:revision>68</cp:revision>
  <dcterms:created xsi:type="dcterms:W3CDTF">2017-02-06T10:32:09Z</dcterms:created>
  <dcterms:modified xsi:type="dcterms:W3CDTF">2021-11-30T13:47:04Z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0x010100224733279A370D419FADBFB9597825ED0055A95BBE688CDB4D9EEC685D42063910</vt:lpwstr>
  </property>
</Properties>
</file>