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6" r:id="rId5"/>
    <p:sldId id="267" r:id="rId6"/>
    <p:sldId id="275" r:id="rId7"/>
    <p:sldId id="292" r:id="rId8"/>
    <p:sldId id="287" r:id="rId9"/>
    <p:sldId id="291" r:id="rId10"/>
    <p:sldId id="258" r:id="rId11"/>
    <p:sldId id="273" r:id="rId12"/>
    <p:sldId id="288" r:id="rId13"/>
    <p:sldId id="289" r:id="rId14"/>
    <p:sldId id="290" r:id="rId15"/>
    <p:sldId id="293" r:id="rId16"/>
    <p:sldId id="294" r:id="rId17"/>
    <p:sldId id="295" r:id="rId18"/>
    <p:sldId id="27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3ADA7-C620-44C3-A5F9-0A7D8506A1CA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6108-9506-44B8-816E-F8976EBDA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52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voorzitter@aardbeionderzoek.nl" TargetMode="External"/><Relationship Id="rId2" Type="http://schemas.openxmlformats.org/officeDocument/2006/relationships/hyperlink" Target="mailto:info@aardbeionderzoek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aardbeionderzoek.nl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9562" y="491705"/>
            <a:ext cx="9721969" cy="1518250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rgbClr val="92D050"/>
                </a:solidFill>
              </a:rPr>
              <a:t>actuele</a:t>
            </a:r>
            <a:r>
              <a:rPr lang="nl-NL" dirty="0" smtClean="0"/>
              <a:t> </a:t>
            </a:r>
            <a:r>
              <a:rPr lang="nl-NL" sz="6600" b="1" dirty="0" smtClean="0"/>
              <a:t>stand van zaken</a:t>
            </a:r>
            <a:endParaRPr lang="nl-NL" sz="66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9" y="2307140"/>
            <a:ext cx="8229600" cy="36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717" y="813399"/>
            <a:ext cx="9092239" cy="1212745"/>
          </a:xfrm>
        </p:spPr>
        <p:txBody>
          <a:bodyPr/>
          <a:lstStyle/>
          <a:p>
            <a:pPr algn="ctr"/>
            <a:r>
              <a:rPr lang="nl-NL" dirty="0" smtClean="0"/>
              <a:t>SAO </a:t>
            </a:r>
            <a:r>
              <a:rPr lang="nl-NL" sz="6600" b="1" dirty="0" smtClean="0"/>
              <a:t>onderzoek</a:t>
            </a:r>
            <a:r>
              <a:rPr lang="nl-NL" dirty="0" smtClean="0"/>
              <a:t> </a:t>
            </a:r>
            <a:r>
              <a:rPr lang="nl-NL" sz="4000" u="sng" dirty="0" smtClean="0">
                <a:solidFill>
                  <a:srgbClr val="FF0000"/>
                </a:solidFill>
              </a:rPr>
              <a:t>lopend</a:t>
            </a:r>
            <a:br>
              <a:rPr lang="nl-NL" sz="4000" u="sng" dirty="0" smtClean="0">
                <a:solidFill>
                  <a:srgbClr val="FF0000"/>
                </a:solidFill>
              </a:rPr>
            </a:br>
            <a:r>
              <a:rPr lang="nl-NL" sz="3600" b="1" u="sng" dirty="0" smtClean="0"/>
              <a:t>vollegrond</a:t>
            </a:r>
            <a:endParaRPr lang="nl-NL" sz="3600" b="1" u="sng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6650" y="2380890"/>
            <a:ext cx="10092906" cy="2803134"/>
          </a:xfrm>
        </p:spPr>
        <p:txBody>
          <a:bodyPr>
            <a:normAutofit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chemeClr val="tx1"/>
                </a:solidFill>
              </a:rPr>
              <a:t>PPS ‘GROEN’ </a:t>
            </a:r>
            <a:r>
              <a:rPr lang="nl-NL" sz="2800" dirty="0" smtClean="0">
                <a:solidFill>
                  <a:schemeClr val="tx1"/>
                </a:solidFill>
              </a:rPr>
              <a:t>in aardbei </a:t>
            </a:r>
            <a:r>
              <a:rPr lang="nl-NL" sz="2000" dirty="0" smtClean="0">
                <a:solidFill>
                  <a:schemeClr val="tx1"/>
                </a:solidFill>
              </a:rPr>
              <a:t>vollegrond/bedekt </a:t>
            </a:r>
            <a:r>
              <a:rPr lang="nl-NL" sz="2800" dirty="0" smtClean="0">
                <a:solidFill>
                  <a:schemeClr val="tx1"/>
                </a:solidFill>
              </a:rPr>
              <a:t>(2017-2020)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chemeClr val="tx1"/>
                </a:solidFill>
              </a:rPr>
              <a:t>Bodemziekten </a:t>
            </a:r>
            <a:r>
              <a:rPr lang="nl-NL" sz="2800" dirty="0" smtClean="0">
                <a:solidFill>
                  <a:schemeClr val="tx1"/>
                </a:solidFill>
              </a:rPr>
              <a:t>onder controle (2018)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tx1"/>
                </a:solidFill>
              </a:rPr>
              <a:t>Biologische </a:t>
            </a:r>
            <a:r>
              <a:rPr lang="nl-NL" sz="2800" b="1" dirty="0" smtClean="0">
                <a:solidFill>
                  <a:schemeClr val="tx1"/>
                </a:solidFill>
              </a:rPr>
              <a:t>Trips </a:t>
            </a:r>
            <a:r>
              <a:rPr lang="nl-NL" sz="2800" dirty="0" smtClean="0">
                <a:solidFill>
                  <a:schemeClr val="tx1"/>
                </a:solidFill>
              </a:rPr>
              <a:t>bestrijding vollegrond (2018)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nl-NL" sz="2600" b="1" dirty="0" smtClean="0">
                <a:solidFill>
                  <a:schemeClr val="tx1"/>
                </a:solidFill>
              </a:rPr>
              <a:t>Vervolg ? (2019)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chemeClr val="tx1"/>
                </a:solidFill>
              </a:rPr>
              <a:t>Dwerggroei</a:t>
            </a:r>
            <a:r>
              <a:rPr lang="nl-NL" sz="2800" dirty="0" smtClean="0">
                <a:solidFill>
                  <a:schemeClr val="tx1"/>
                </a:solidFill>
              </a:rPr>
              <a:t> in Aardbei – onderzoek naar virussen (2019)</a:t>
            </a:r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99" y="5184024"/>
            <a:ext cx="3745571" cy="16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1102" y="451090"/>
            <a:ext cx="9092239" cy="1212745"/>
          </a:xfrm>
        </p:spPr>
        <p:txBody>
          <a:bodyPr/>
          <a:lstStyle/>
          <a:p>
            <a:pPr algn="ctr"/>
            <a:r>
              <a:rPr lang="nl-NL" b="1" dirty="0" smtClean="0"/>
              <a:t>SAO</a:t>
            </a:r>
            <a:r>
              <a:rPr lang="nl-NL" dirty="0" smtClean="0"/>
              <a:t> </a:t>
            </a:r>
            <a:r>
              <a:rPr lang="nl-NL" sz="4000" u="sng" dirty="0" smtClean="0">
                <a:solidFill>
                  <a:srgbClr val="FF0000"/>
                </a:solidFill>
              </a:rPr>
              <a:t>in ontwikkeling</a:t>
            </a:r>
            <a:endParaRPr lang="nl-NL" sz="4000" u="sng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143" y="2391433"/>
            <a:ext cx="10756501" cy="3448649"/>
          </a:xfrm>
        </p:spPr>
        <p:txBody>
          <a:bodyPr>
            <a:normAutofit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dirty="0" err="1" smtClean="0">
                <a:solidFill>
                  <a:schemeClr val="tx1"/>
                </a:solidFill>
              </a:rPr>
              <a:t>Icares</a:t>
            </a:r>
            <a:r>
              <a:rPr lang="nl-NL" sz="2800" dirty="0" smtClean="0">
                <a:solidFill>
                  <a:schemeClr val="tx1"/>
                </a:solidFill>
              </a:rPr>
              <a:t> (vertaling </a:t>
            </a:r>
            <a:r>
              <a:rPr lang="nl-NL" sz="2800" b="1" dirty="0" smtClean="0">
                <a:solidFill>
                  <a:schemeClr val="tx1"/>
                </a:solidFill>
              </a:rPr>
              <a:t>Remote </a:t>
            </a:r>
            <a:r>
              <a:rPr lang="nl-NL" sz="2800" b="1" dirty="0" err="1" smtClean="0">
                <a:solidFill>
                  <a:schemeClr val="tx1"/>
                </a:solidFill>
              </a:rPr>
              <a:t>Sensing</a:t>
            </a:r>
            <a:r>
              <a:rPr lang="nl-NL" sz="2800" b="1" dirty="0" smtClean="0">
                <a:solidFill>
                  <a:schemeClr val="tx1"/>
                </a:solidFill>
              </a:rPr>
              <a:t> </a:t>
            </a:r>
            <a:r>
              <a:rPr lang="nl-NL" sz="2800" dirty="0" smtClean="0">
                <a:solidFill>
                  <a:schemeClr val="tx1"/>
                </a:solidFill>
              </a:rPr>
              <a:t>in aardbeiteelt)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dirty="0" err="1" smtClean="0">
                <a:solidFill>
                  <a:schemeClr val="tx1"/>
                </a:solidFill>
              </a:rPr>
              <a:t>Recupa</a:t>
            </a:r>
            <a:r>
              <a:rPr lang="nl-NL" sz="2800" dirty="0" smtClean="0">
                <a:solidFill>
                  <a:schemeClr val="tx1"/>
                </a:solidFill>
              </a:rPr>
              <a:t> (</a:t>
            </a:r>
            <a:r>
              <a:rPr lang="nl-NL" sz="2800" dirty="0" err="1" smtClean="0">
                <a:solidFill>
                  <a:schemeClr val="tx1"/>
                </a:solidFill>
              </a:rPr>
              <a:t>Interreg</a:t>
            </a:r>
            <a:r>
              <a:rPr lang="nl-NL" sz="2800" dirty="0" smtClean="0">
                <a:solidFill>
                  <a:schemeClr val="tx1"/>
                </a:solidFill>
              </a:rPr>
              <a:t> project t.b.v. </a:t>
            </a:r>
            <a:r>
              <a:rPr lang="nl-NL" sz="2800" b="1" dirty="0" smtClean="0">
                <a:solidFill>
                  <a:schemeClr val="tx1"/>
                </a:solidFill>
              </a:rPr>
              <a:t>afspoeling trayveld</a:t>
            </a:r>
            <a:r>
              <a:rPr lang="nl-NL" sz="2800" dirty="0" smtClean="0">
                <a:solidFill>
                  <a:schemeClr val="tx1"/>
                </a:solidFill>
              </a:rPr>
              <a:t>)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chemeClr val="tx1"/>
                </a:solidFill>
              </a:rPr>
              <a:t>Fruitport</a:t>
            </a:r>
            <a:r>
              <a:rPr lang="nl-NL" sz="2800" dirty="0" smtClean="0">
                <a:solidFill>
                  <a:schemeClr val="tx1"/>
                </a:solidFill>
              </a:rPr>
              <a:t> West-Brabant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tx1"/>
                </a:solidFill>
              </a:rPr>
              <a:t>Vervolg </a:t>
            </a:r>
            <a:r>
              <a:rPr lang="nl-NL" sz="2800" b="1" dirty="0" err="1" smtClean="0">
                <a:solidFill>
                  <a:schemeClr val="tx1"/>
                </a:solidFill>
              </a:rPr>
              <a:t>Suzukii</a:t>
            </a:r>
            <a:r>
              <a:rPr lang="nl-NL" sz="2800" b="1" dirty="0" smtClean="0">
                <a:solidFill>
                  <a:schemeClr val="tx1"/>
                </a:solidFill>
              </a:rPr>
              <a:t> </a:t>
            </a:r>
            <a:r>
              <a:rPr lang="nl-NL" sz="2800" dirty="0" smtClean="0">
                <a:solidFill>
                  <a:schemeClr val="tx1"/>
                </a:solidFill>
              </a:rPr>
              <a:t>onderzoek (focus op aardbei)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chemeClr val="tx1"/>
                </a:solidFill>
              </a:rPr>
              <a:t>Glasaardbei 20-25 </a:t>
            </a:r>
            <a:r>
              <a:rPr lang="nl-NL" sz="2800" dirty="0" smtClean="0">
                <a:solidFill>
                  <a:schemeClr val="tx1"/>
                </a:solidFill>
              </a:rPr>
              <a:t>(duurzame aardbeienteelt onder glas)</a:t>
            </a:r>
            <a:endParaRPr lang="nl-NL" sz="2800" b="1" dirty="0" smtClean="0">
              <a:solidFill>
                <a:schemeClr val="tx1"/>
              </a:solidFill>
            </a:endParaRPr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99" y="5184024"/>
            <a:ext cx="3745571" cy="16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034" y="603849"/>
            <a:ext cx="9678838" cy="1212745"/>
          </a:xfrm>
        </p:spPr>
        <p:txBody>
          <a:bodyPr/>
          <a:lstStyle/>
          <a:p>
            <a:pPr algn="ctr"/>
            <a:r>
              <a:rPr lang="nl-NL" b="1" dirty="0" smtClean="0"/>
              <a:t>Financieringen</a:t>
            </a:r>
            <a:r>
              <a:rPr lang="nl-NL" dirty="0"/>
              <a:t> </a:t>
            </a:r>
            <a:r>
              <a:rPr lang="nl-NL" dirty="0" smtClean="0"/>
              <a:t>voor 2019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7006" y="2421783"/>
            <a:ext cx="9508866" cy="3467818"/>
          </a:xfrm>
        </p:spPr>
        <p:txBody>
          <a:bodyPr>
            <a:normAutofit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chemeClr val="tx1"/>
                </a:solidFill>
              </a:rPr>
              <a:t>Witte vlieg onder glas </a:t>
            </a:r>
            <a:r>
              <a:rPr lang="nl-NL" sz="2800" dirty="0" smtClean="0">
                <a:solidFill>
                  <a:schemeClr val="tx1"/>
                </a:solidFill>
              </a:rPr>
              <a:t>– vervolg voorjaarsteelt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chemeClr val="tx1"/>
                </a:solidFill>
              </a:rPr>
              <a:t>Glasaardbei 20-25 </a:t>
            </a:r>
            <a:r>
              <a:rPr lang="nl-NL" sz="2800" dirty="0" smtClean="0">
                <a:solidFill>
                  <a:schemeClr val="tx1"/>
                </a:solidFill>
              </a:rPr>
              <a:t>(€ 10.890,-)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tx1"/>
                </a:solidFill>
              </a:rPr>
              <a:t>Biologische </a:t>
            </a:r>
            <a:r>
              <a:rPr lang="nl-NL" sz="2800" dirty="0" err="1" smtClean="0">
                <a:solidFill>
                  <a:schemeClr val="tx1"/>
                </a:solidFill>
              </a:rPr>
              <a:t>Thrips</a:t>
            </a:r>
            <a:r>
              <a:rPr lang="nl-NL" sz="2800" dirty="0" smtClean="0">
                <a:solidFill>
                  <a:schemeClr val="tx1"/>
                </a:solidFill>
              </a:rPr>
              <a:t> bestrijding 2019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dirty="0" err="1" smtClean="0">
                <a:solidFill>
                  <a:schemeClr val="tx1"/>
                </a:solidFill>
              </a:rPr>
              <a:t>Suzukii</a:t>
            </a:r>
            <a:r>
              <a:rPr lang="nl-NL" sz="2800" dirty="0" smtClean="0">
                <a:solidFill>
                  <a:schemeClr val="tx1"/>
                </a:solidFill>
              </a:rPr>
              <a:t> interpretatie aardbei</a:t>
            </a:r>
          </a:p>
          <a:p>
            <a:endParaRPr lang="nl-NL" sz="2000" i="1" dirty="0" smtClean="0">
              <a:solidFill>
                <a:srgbClr val="92D05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5058035"/>
            <a:ext cx="3745571" cy="16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405" y="611107"/>
            <a:ext cx="9118120" cy="845389"/>
          </a:xfrm>
        </p:spPr>
        <p:txBody>
          <a:bodyPr/>
          <a:lstStyle/>
          <a:p>
            <a:pPr algn="ctr"/>
            <a:r>
              <a:rPr lang="nl-NL" dirty="0"/>
              <a:t>B</a:t>
            </a:r>
            <a:r>
              <a:rPr lang="nl-NL" dirty="0" smtClean="0"/>
              <a:t>ijdrage </a:t>
            </a:r>
            <a:r>
              <a:rPr lang="nl-NL" b="1" dirty="0" smtClean="0"/>
              <a:t>productietelers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8758" y="1657641"/>
            <a:ext cx="9437298" cy="4899804"/>
          </a:xfrm>
        </p:spPr>
        <p:txBody>
          <a:bodyPr>
            <a:normAutofit/>
          </a:bodyPr>
          <a:lstStyle/>
          <a:p>
            <a:pPr lvl="0" algn="l"/>
            <a:r>
              <a:rPr lang="nl-NL" sz="2400" dirty="0">
                <a:solidFill>
                  <a:schemeClr val="tx1"/>
                </a:solidFill>
              </a:rPr>
              <a:t>	</a:t>
            </a:r>
            <a:r>
              <a:rPr lang="nl-NL" sz="2400" dirty="0" smtClean="0">
                <a:solidFill>
                  <a:schemeClr val="tx1"/>
                </a:solidFill>
              </a:rPr>
              <a:t>Bijdrage productietelers = </a:t>
            </a:r>
            <a:r>
              <a:rPr lang="nl-NL" sz="2400" dirty="0" smtClean="0">
                <a:solidFill>
                  <a:srgbClr val="FF0000"/>
                </a:solidFill>
              </a:rPr>
              <a:t>basisbijdrage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u="sng" dirty="0" smtClean="0">
                <a:solidFill>
                  <a:schemeClr val="tx1"/>
                </a:solidFill>
              </a:rPr>
              <a:t>+ </a:t>
            </a:r>
            <a:r>
              <a:rPr lang="nl-NL" sz="2400" u="sng" dirty="0" smtClean="0">
                <a:solidFill>
                  <a:srgbClr val="FF0000"/>
                </a:solidFill>
              </a:rPr>
              <a:t>areaalbijdrage</a:t>
            </a:r>
          </a:p>
          <a:p>
            <a:pPr lvl="0" algn="l"/>
            <a:endParaRPr lang="nl-NL" sz="90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chemeClr val="tx1"/>
                </a:solidFill>
              </a:rPr>
              <a:t>Aanvang met </a:t>
            </a:r>
            <a:r>
              <a:rPr lang="nl-NL" sz="2400" b="1" dirty="0" smtClean="0">
                <a:solidFill>
                  <a:srgbClr val="FF0000"/>
                </a:solidFill>
              </a:rPr>
              <a:t>basisbijdrage à € 250,- </a:t>
            </a:r>
            <a:r>
              <a:rPr lang="nl-NL" sz="2400" dirty="0" smtClean="0">
                <a:solidFill>
                  <a:schemeClr val="tx1"/>
                </a:solidFill>
              </a:rPr>
              <a:t>per bedrijf</a:t>
            </a:r>
          </a:p>
          <a:p>
            <a:pPr lvl="1" algn="l"/>
            <a:r>
              <a:rPr lang="nl-NL" sz="2400" dirty="0">
                <a:solidFill>
                  <a:schemeClr val="tx1"/>
                </a:solidFill>
              </a:rPr>
              <a:t>	</a:t>
            </a:r>
            <a:r>
              <a:rPr lang="nl-NL" sz="2000" dirty="0" smtClean="0">
                <a:solidFill>
                  <a:schemeClr val="tx1"/>
                </a:solidFill>
              </a:rPr>
              <a:t>(Ongeacht moment van instap!)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chemeClr val="tx1"/>
                </a:solidFill>
              </a:rPr>
              <a:t>T</a:t>
            </a:r>
            <a:r>
              <a:rPr lang="nl-NL" sz="2400" dirty="0" smtClean="0">
                <a:solidFill>
                  <a:schemeClr val="tx1"/>
                </a:solidFill>
              </a:rPr>
              <a:t>eelt/oppervlakte afhankelijke </a:t>
            </a:r>
            <a:r>
              <a:rPr lang="nl-NL" sz="2400" b="1" dirty="0" smtClean="0">
                <a:solidFill>
                  <a:srgbClr val="FF0000"/>
                </a:solidFill>
              </a:rPr>
              <a:t>areaalbijdrage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nl-NL" sz="2000" dirty="0" smtClean="0">
                <a:solidFill>
                  <a:schemeClr val="tx1"/>
                </a:solidFill>
              </a:rPr>
              <a:t>Teelten </a:t>
            </a:r>
            <a:r>
              <a:rPr lang="nl-NL" sz="2000" b="1" dirty="0" smtClean="0">
                <a:solidFill>
                  <a:srgbClr val="92D050"/>
                </a:solidFill>
              </a:rPr>
              <a:t>vollegrond </a:t>
            </a:r>
            <a:r>
              <a:rPr lang="nl-NL" sz="2000" dirty="0" smtClean="0">
                <a:solidFill>
                  <a:schemeClr val="tx1"/>
                </a:solidFill>
              </a:rPr>
              <a:t>					</a:t>
            </a:r>
            <a:r>
              <a:rPr lang="nl-NL" sz="2000" b="1" dirty="0" smtClean="0">
                <a:solidFill>
                  <a:srgbClr val="92D050"/>
                </a:solidFill>
              </a:rPr>
              <a:t>€ 25,- / hectare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nl-NL" sz="2000" dirty="0" smtClean="0">
                <a:solidFill>
                  <a:schemeClr val="tx1"/>
                </a:solidFill>
              </a:rPr>
              <a:t>Teelten </a:t>
            </a:r>
            <a:r>
              <a:rPr lang="nl-NL" sz="2000" b="1" dirty="0" smtClean="0">
                <a:solidFill>
                  <a:srgbClr val="92D050"/>
                </a:solidFill>
              </a:rPr>
              <a:t>uit de grond / bedekt </a:t>
            </a:r>
            <a:r>
              <a:rPr lang="nl-NL" sz="2000" dirty="0" smtClean="0">
                <a:solidFill>
                  <a:schemeClr val="tx1"/>
                </a:solidFill>
              </a:rPr>
              <a:t>		</a:t>
            </a:r>
            <a:r>
              <a:rPr lang="nl-NL" sz="2000" b="1" dirty="0" smtClean="0">
                <a:solidFill>
                  <a:srgbClr val="92D050"/>
                </a:solidFill>
              </a:rPr>
              <a:t>€ 60,- / hectare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nl-NL" sz="2000" dirty="0" smtClean="0">
                <a:solidFill>
                  <a:schemeClr val="tx1"/>
                </a:solidFill>
              </a:rPr>
              <a:t>Teelten </a:t>
            </a:r>
            <a:r>
              <a:rPr lang="nl-NL" sz="2000" b="1" dirty="0" smtClean="0">
                <a:solidFill>
                  <a:srgbClr val="92D050"/>
                </a:solidFill>
              </a:rPr>
              <a:t>onder glas </a:t>
            </a:r>
            <a:r>
              <a:rPr lang="nl-NL" sz="2000" dirty="0" smtClean="0">
                <a:solidFill>
                  <a:schemeClr val="tx1"/>
                </a:solidFill>
              </a:rPr>
              <a:t>					</a:t>
            </a:r>
            <a:r>
              <a:rPr lang="nl-NL" sz="2000" b="1" dirty="0" smtClean="0">
                <a:solidFill>
                  <a:srgbClr val="92D050"/>
                </a:solidFill>
              </a:rPr>
              <a:t>€ 100,- / hectare</a:t>
            </a:r>
          </a:p>
          <a:p>
            <a:pPr lvl="5" algn="l"/>
            <a:endParaRPr lang="nl-NL" sz="1800" b="1" dirty="0" smtClean="0">
              <a:solidFill>
                <a:srgbClr val="92D050"/>
              </a:solidFill>
            </a:endParaRPr>
          </a:p>
          <a:p>
            <a:pPr lvl="5" algn="l"/>
            <a:r>
              <a:rPr lang="nl-NL" sz="1800" b="1" dirty="0">
                <a:solidFill>
                  <a:srgbClr val="92D050"/>
                </a:solidFill>
              </a:rPr>
              <a:t>	</a:t>
            </a:r>
            <a:r>
              <a:rPr lang="nl-NL" sz="1800" b="1" dirty="0" smtClean="0">
                <a:solidFill>
                  <a:srgbClr val="92D050"/>
                </a:solidFill>
              </a:rPr>
              <a:t>	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" y="5787831"/>
            <a:ext cx="2373971" cy="10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4577" y="596591"/>
            <a:ext cx="9118120" cy="845389"/>
          </a:xfrm>
        </p:spPr>
        <p:txBody>
          <a:bodyPr/>
          <a:lstStyle/>
          <a:p>
            <a:pPr algn="ctr"/>
            <a:r>
              <a:rPr lang="nl-NL" dirty="0"/>
              <a:t>B</a:t>
            </a:r>
            <a:r>
              <a:rPr lang="nl-NL" dirty="0" smtClean="0"/>
              <a:t>ijdrage </a:t>
            </a:r>
            <a:r>
              <a:rPr lang="nl-NL" b="1" dirty="0" smtClean="0"/>
              <a:t>plantenkwekers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47158" y="1728984"/>
            <a:ext cx="7432956" cy="859124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nl-NL" sz="2400" dirty="0">
                <a:solidFill>
                  <a:schemeClr val="tx1"/>
                </a:solidFill>
              </a:rPr>
              <a:t>	</a:t>
            </a:r>
            <a:r>
              <a:rPr lang="nl-NL" sz="8000" dirty="0" smtClean="0">
                <a:solidFill>
                  <a:schemeClr val="tx1"/>
                </a:solidFill>
              </a:rPr>
              <a:t>Bijdrage productietelers = </a:t>
            </a:r>
            <a:r>
              <a:rPr lang="nl-NL" sz="8000" u="sng" dirty="0" smtClean="0">
                <a:solidFill>
                  <a:srgbClr val="FF0000"/>
                </a:solidFill>
              </a:rPr>
              <a:t>omzet /areaalbijdrage</a:t>
            </a:r>
          </a:p>
          <a:p>
            <a:pPr lvl="0" algn="l"/>
            <a:endParaRPr lang="nl-NL" sz="900" dirty="0" smtClean="0">
              <a:solidFill>
                <a:schemeClr val="tx1"/>
              </a:solidFill>
            </a:endParaRPr>
          </a:p>
          <a:p>
            <a:pPr lvl="5" algn="l"/>
            <a:endParaRPr lang="nl-NL" sz="1800" b="1" dirty="0" smtClean="0">
              <a:solidFill>
                <a:srgbClr val="92D050"/>
              </a:solidFill>
            </a:endParaRPr>
          </a:p>
          <a:p>
            <a:pPr lvl="5" algn="l"/>
            <a:r>
              <a:rPr lang="nl-NL" sz="1800" b="1" dirty="0">
                <a:solidFill>
                  <a:srgbClr val="92D050"/>
                </a:solidFill>
              </a:rPr>
              <a:t>	</a:t>
            </a:r>
            <a:r>
              <a:rPr lang="nl-NL" sz="1800" b="1" dirty="0" smtClean="0">
                <a:solidFill>
                  <a:srgbClr val="92D050"/>
                </a:solidFill>
              </a:rPr>
              <a:t>	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" y="5787831"/>
            <a:ext cx="2373971" cy="105410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569480" y="2919523"/>
            <a:ext cx="9118120" cy="845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dirty="0" smtClean="0"/>
              <a:t>Bijdrage </a:t>
            </a:r>
            <a:r>
              <a:rPr lang="nl-NL" b="1" dirty="0" smtClean="0"/>
              <a:t>periferie</a:t>
            </a:r>
            <a:endParaRPr lang="nl-NL" b="1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782587" y="4050217"/>
            <a:ext cx="6562099" cy="1632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8000" dirty="0" smtClean="0">
                <a:solidFill>
                  <a:schemeClr val="tx1"/>
                </a:solidFill>
              </a:rPr>
              <a:t>Kan door middel van:</a:t>
            </a:r>
          </a:p>
          <a:p>
            <a:pPr algn="l"/>
            <a:r>
              <a:rPr lang="nl-NL" sz="8000" dirty="0" smtClean="0">
                <a:solidFill>
                  <a:schemeClr val="tx1"/>
                </a:solidFill>
              </a:rPr>
              <a:t>€ : 			</a:t>
            </a:r>
            <a:r>
              <a:rPr lang="nl-NL" sz="8000" dirty="0" smtClean="0">
                <a:solidFill>
                  <a:srgbClr val="FF0000"/>
                </a:solidFill>
              </a:rPr>
              <a:t>minimaal € 1500,- / jaar</a:t>
            </a:r>
          </a:p>
          <a:p>
            <a:pPr algn="l"/>
            <a:r>
              <a:rPr lang="nl-NL" sz="8000" dirty="0" smtClean="0">
                <a:solidFill>
                  <a:schemeClr val="tx1"/>
                </a:solidFill>
              </a:rPr>
              <a:t>Kennis: 		</a:t>
            </a:r>
            <a:r>
              <a:rPr lang="nl-NL" sz="8000" dirty="0" smtClean="0">
                <a:solidFill>
                  <a:srgbClr val="FF0000"/>
                </a:solidFill>
              </a:rPr>
              <a:t>aansluiten bij BCO</a:t>
            </a:r>
          </a:p>
          <a:p>
            <a:pPr algn="l"/>
            <a:r>
              <a:rPr lang="nl-NL" sz="8000" dirty="0" smtClean="0">
                <a:solidFill>
                  <a:schemeClr val="tx1"/>
                </a:solidFill>
              </a:rPr>
              <a:t>Materiaal:</a:t>
            </a:r>
            <a:r>
              <a:rPr lang="nl-NL" sz="8000" dirty="0" smtClean="0">
                <a:solidFill>
                  <a:srgbClr val="FF0000"/>
                </a:solidFill>
              </a:rPr>
              <a:t>	t.b.v. onderzoeken / proeven</a:t>
            </a:r>
            <a:endParaRPr lang="nl-NL" sz="8000" dirty="0">
              <a:solidFill>
                <a:srgbClr val="FF0000"/>
              </a:solidFill>
            </a:endParaRPr>
          </a:p>
          <a:p>
            <a:pPr algn="l"/>
            <a:endParaRPr lang="nl-NL" sz="8000" dirty="0" smtClean="0">
              <a:solidFill>
                <a:schemeClr val="tx1"/>
              </a:solidFill>
            </a:endParaRPr>
          </a:p>
          <a:p>
            <a:pPr algn="l"/>
            <a:endParaRPr lang="nl-NL" sz="900" dirty="0" smtClean="0">
              <a:solidFill>
                <a:schemeClr val="tx1"/>
              </a:solidFill>
            </a:endParaRPr>
          </a:p>
          <a:p>
            <a:pPr lvl="5" algn="l"/>
            <a:endParaRPr lang="nl-NL" sz="1800" b="1" dirty="0" smtClean="0">
              <a:solidFill>
                <a:srgbClr val="92D050"/>
              </a:solidFill>
            </a:endParaRPr>
          </a:p>
          <a:p>
            <a:pPr lvl="5" algn="l"/>
            <a:r>
              <a:rPr lang="nl-NL" sz="1800" b="1" dirty="0" smtClean="0">
                <a:solidFill>
                  <a:srgbClr val="92D050"/>
                </a:solidFill>
              </a:rPr>
              <a:t>		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034" y="603849"/>
            <a:ext cx="9118120" cy="1212745"/>
          </a:xfrm>
        </p:spPr>
        <p:txBody>
          <a:bodyPr/>
          <a:lstStyle/>
          <a:p>
            <a:pPr algn="ctr"/>
            <a:r>
              <a:rPr lang="nl-NL" dirty="0" smtClean="0"/>
              <a:t>Wat kunt u </a:t>
            </a:r>
            <a:r>
              <a:rPr lang="nl-NL" sz="6600" b="1" dirty="0" smtClean="0"/>
              <a:t>zelf doen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0437" y="2184399"/>
            <a:ext cx="11353430" cy="3733321"/>
          </a:xfrm>
        </p:spPr>
        <p:txBody>
          <a:bodyPr>
            <a:normAutofit/>
          </a:bodyPr>
          <a:lstStyle/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nl-NL" sz="3000" b="1" dirty="0">
                <a:solidFill>
                  <a:srgbClr val="FF0000"/>
                </a:solidFill>
              </a:rPr>
              <a:t>D</a:t>
            </a:r>
            <a:r>
              <a:rPr lang="nl-NL" sz="3000" b="1" dirty="0" smtClean="0">
                <a:solidFill>
                  <a:srgbClr val="FF0000"/>
                </a:solidFill>
              </a:rPr>
              <a:t>eelnemer</a:t>
            </a:r>
            <a:r>
              <a:rPr lang="nl-NL" sz="3000" dirty="0" smtClean="0">
                <a:solidFill>
                  <a:srgbClr val="FF0000"/>
                </a:solidFill>
              </a:rPr>
              <a:t> worden!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nl-NL" sz="3000" dirty="0" smtClean="0">
                <a:solidFill>
                  <a:srgbClr val="FF0000"/>
                </a:solidFill>
              </a:rPr>
              <a:t>Meedenken in de </a:t>
            </a:r>
            <a:r>
              <a:rPr lang="nl-NL" sz="3000" b="1" dirty="0" smtClean="0">
                <a:solidFill>
                  <a:srgbClr val="FF0000"/>
                </a:solidFill>
              </a:rPr>
              <a:t>werkgroepen</a:t>
            </a:r>
            <a:r>
              <a:rPr lang="nl-NL" sz="3000" dirty="0" smtClean="0">
                <a:solidFill>
                  <a:srgbClr val="FF0000"/>
                </a:solidFill>
              </a:rPr>
              <a:t>!</a:t>
            </a:r>
            <a:endParaRPr lang="nl-NL" sz="3000" dirty="0">
              <a:solidFill>
                <a:srgbClr val="FF0000"/>
              </a:solidFill>
            </a:endParaRPr>
          </a:p>
          <a:p>
            <a:pPr lvl="2" algn="l"/>
            <a:endParaRPr lang="nl-NL" sz="800" b="1" i="1" dirty="0">
              <a:solidFill>
                <a:srgbClr val="FF0000"/>
              </a:solidFill>
            </a:endParaRPr>
          </a:p>
          <a:p>
            <a:pPr lvl="2" algn="l"/>
            <a:r>
              <a:rPr lang="nl-NL" sz="3000" b="1" i="1" dirty="0">
                <a:solidFill>
                  <a:srgbClr val="FF0000"/>
                </a:solidFill>
              </a:rPr>
              <a:t>	</a:t>
            </a:r>
            <a:r>
              <a:rPr lang="nl-NL" sz="2200" b="1" i="1" dirty="0" smtClean="0">
                <a:solidFill>
                  <a:srgbClr val="008000"/>
                </a:solidFill>
              </a:rPr>
              <a:t>Alleen ga je sneller, maar samen kom je veel verder!</a:t>
            </a:r>
            <a:endParaRPr lang="nl-NL" sz="2200" b="1" i="1" dirty="0">
              <a:solidFill>
                <a:srgbClr val="008000"/>
              </a:solidFill>
            </a:endParaRPr>
          </a:p>
          <a:p>
            <a:pPr lvl="1" algn="l"/>
            <a:r>
              <a:rPr lang="nl-NL" sz="2000" dirty="0" smtClean="0"/>
              <a:t>Vragen</a:t>
            </a:r>
            <a:r>
              <a:rPr lang="nl-NL" sz="2000" dirty="0"/>
              <a:t>? </a:t>
            </a:r>
            <a:endParaRPr lang="nl-NL" sz="2000" dirty="0" smtClean="0"/>
          </a:p>
          <a:p>
            <a:pPr lvl="1" algn="l"/>
            <a:r>
              <a:rPr lang="nl-NL" sz="2800" dirty="0" smtClean="0">
                <a:solidFill>
                  <a:srgbClr val="FF0000"/>
                </a:solidFill>
              </a:rPr>
              <a:t>Janny </a:t>
            </a:r>
            <a:r>
              <a:rPr lang="nl-NL" sz="2800" dirty="0">
                <a:solidFill>
                  <a:srgbClr val="FF0000"/>
                </a:solidFill>
              </a:rPr>
              <a:t>Trouw </a:t>
            </a:r>
            <a:r>
              <a:rPr lang="nl-NL" sz="2000" dirty="0"/>
              <a:t>06-29520251 / </a:t>
            </a:r>
            <a:r>
              <a:rPr lang="nl-NL" sz="2000" b="1" dirty="0" smtClean="0">
                <a:hlinkClick r:id="rId2"/>
              </a:rPr>
              <a:t>info@aardbeionderzoek.nl</a:t>
            </a:r>
            <a:r>
              <a:rPr lang="nl-NL" sz="2000" b="1" dirty="0" smtClean="0"/>
              <a:t>  </a:t>
            </a:r>
          </a:p>
          <a:p>
            <a:pPr lvl="1" algn="l"/>
            <a:r>
              <a:rPr lang="nl-NL" sz="2800" dirty="0" smtClean="0">
                <a:solidFill>
                  <a:srgbClr val="FF0000"/>
                </a:solidFill>
              </a:rPr>
              <a:t>Claudia den Braver </a:t>
            </a:r>
            <a:r>
              <a:rPr lang="nl-NL" sz="2000" dirty="0" smtClean="0"/>
              <a:t>0182-688668 </a:t>
            </a:r>
            <a:r>
              <a:rPr lang="nl-NL" sz="2000" dirty="0"/>
              <a:t>/ </a:t>
            </a:r>
            <a:r>
              <a:rPr lang="nl-NL" sz="2000" b="1" dirty="0" smtClean="0">
                <a:hlinkClick r:id="rId3"/>
              </a:rPr>
              <a:t>voorzitter@aardbeionderzoek.nl</a:t>
            </a:r>
            <a:r>
              <a:rPr lang="nl-NL" sz="2000" b="1" dirty="0" smtClean="0"/>
              <a:t> </a:t>
            </a:r>
            <a:r>
              <a:rPr lang="en-GB" sz="2000" dirty="0"/>
              <a:t> </a:t>
            </a:r>
            <a:endParaRPr lang="nl-NL" sz="2000" i="1" dirty="0" smtClean="0">
              <a:solidFill>
                <a:srgbClr val="92D05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87" y="5834538"/>
            <a:ext cx="2304958" cy="10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5" y="1362973"/>
            <a:ext cx="8975601" cy="39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838" y="416469"/>
            <a:ext cx="8615412" cy="894746"/>
          </a:xfrm>
        </p:spPr>
        <p:txBody>
          <a:bodyPr/>
          <a:lstStyle/>
          <a:p>
            <a:pPr algn="ctr"/>
            <a:r>
              <a:rPr lang="nl-NL" sz="4000" dirty="0" smtClean="0">
                <a:solidFill>
                  <a:srgbClr val="FF0000"/>
                </a:solidFill>
              </a:rPr>
              <a:t>www.</a:t>
            </a:r>
            <a:r>
              <a:rPr lang="nl-NL" b="1" dirty="0" smtClean="0">
                <a:solidFill>
                  <a:srgbClr val="FF0000"/>
                </a:solidFill>
              </a:rPr>
              <a:t>aardbeionderzoek</a:t>
            </a:r>
            <a:r>
              <a:rPr lang="nl-NL" sz="4000" dirty="0" smtClean="0">
                <a:solidFill>
                  <a:srgbClr val="FF0000"/>
                </a:solidFill>
              </a:rPr>
              <a:t>.nl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9125" y="1544128"/>
            <a:ext cx="9437298" cy="4321834"/>
          </a:xfrm>
        </p:spPr>
        <p:txBody>
          <a:bodyPr>
            <a:normAutofit/>
          </a:bodyPr>
          <a:lstStyle/>
          <a:p>
            <a:r>
              <a:rPr lang="nl-NL" sz="3200" dirty="0"/>
              <a:t> </a:t>
            </a:r>
          </a:p>
          <a:p>
            <a:pPr algn="l"/>
            <a:endParaRPr lang="nl-NL" sz="3200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7" y="5357322"/>
            <a:ext cx="3340129" cy="14831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9752" t="16199" r="29069" b="5823"/>
          <a:stretch/>
        </p:blipFill>
        <p:spPr>
          <a:xfrm>
            <a:off x="7840413" y="1544128"/>
            <a:ext cx="2069739" cy="2911666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contourW="25400"/>
        </p:spPr>
      </p:pic>
      <p:sp>
        <p:nvSpPr>
          <p:cNvPr id="5" name="Tekstvak 4"/>
          <p:cNvSpPr txBox="1"/>
          <p:nvPr/>
        </p:nvSpPr>
        <p:spPr>
          <a:xfrm>
            <a:off x="1737360" y="1335725"/>
            <a:ext cx="513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92D050"/>
                </a:solidFill>
              </a:rPr>
              <a:t>Website met inlog</a:t>
            </a:r>
            <a:endParaRPr lang="nl-NL" sz="4000" b="1" dirty="0">
              <a:solidFill>
                <a:srgbClr val="92D05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91" y="2218295"/>
            <a:ext cx="5904722" cy="2964342"/>
          </a:xfrm>
          <a:prstGeom prst="rect">
            <a:avLst/>
          </a:prstGeom>
          <a:ln w="63500" cmpd="thickThin">
            <a:solidFill>
              <a:schemeClr val="tx1"/>
            </a:solidFill>
            <a:round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916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5441" y="431321"/>
            <a:ext cx="9118120" cy="845389"/>
          </a:xfrm>
        </p:spPr>
        <p:txBody>
          <a:bodyPr/>
          <a:lstStyle/>
          <a:p>
            <a:pPr algn="ctr"/>
            <a:r>
              <a:rPr lang="nl-NL" dirty="0" smtClean="0"/>
              <a:t>SAO </a:t>
            </a:r>
            <a:r>
              <a:rPr lang="nl-NL" sz="6600" b="1" dirty="0" smtClean="0"/>
              <a:t>deelnemers </a:t>
            </a:r>
            <a:r>
              <a:rPr lang="nl-NL" dirty="0" smtClean="0"/>
              <a:t>2019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9696" y="1673524"/>
            <a:ext cx="9368288" cy="4373593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86 productietelers</a:t>
            </a:r>
            <a:r>
              <a:rPr lang="nl-NL" sz="3200" dirty="0" smtClean="0"/>
              <a:t>, met ca:</a:t>
            </a: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</a:rPr>
              <a:t>200 ha onder glas</a:t>
            </a: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</a:rPr>
              <a:t>480 ha vollegrond</a:t>
            </a: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</a:rPr>
              <a:t>250 ha stellingteelt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34 plantenkwekers </a:t>
            </a:r>
            <a:r>
              <a:rPr lang="nl-NL" sz="3200" dirty="0" smtClean="0"/>
              <a:t>/ veredelaars (99%)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periferie bedrijven</a:t>
            </a:r>
            <a:r>
              <a:rPr lang="nl-NL" sz="3200" dirty="0" smtClean="0"/>
              <a:t> à € 1500,-/ jaar </a:t>
            </a:r>
            <a:r>
              <a:rPr lang="nl-NL" sz="2400" dirty="0" smtClean="0"/>
              <a:t>(of ‘in kind’)</a:t>
            </a:r>
          </a:p>
          <a:p>
            <a:pPr lvl="5" algn="l"/>
            <a:r>
              <a:rPr lang="nl-NL" sz="2600" dirty="0" smtClean="0"/>
              <a:t>				</a:t>
            </a:r>
          </a:p>
          <a:p>
            <a:pPr lvl="5" algn="l"/>
            <a:r>
              <a:rPr lang="nl-NL" sz="2600" b="1" i="1" dirty="0">
                <a:solidFill>
                  <a:srgbClr val="FF0000"/>
                </a:solidFill>
              </a:rPr>
              <a:t>	</a:t>
            </a:r>
            <a:r>
              <a:rPr lang="nl-NL" sz="2600" b="1" i="1" dirty="0" smtClean="0">
                <a:solidFill>
                  <a:srgbClr val="FF0000"/>
                </a:solidFill>
              </a:rPr>
              <a:t>		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59" y="5203986"/>
            <a:ext cx="3394763" cy="15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1733" y="-69011"/>
            <a:ext cx="9118120" cy="845389"/>
          </a:xfrm>
        </p:spPr>
        <p:txBody>
          <a:bodyPr/>
          <a:lstStyle/>
          <a:p>
            <a:pPr algn="ctr"/>
            <a:r>
              <a:rPr lang="nl-NL" sz="4800" dirty="0"/>
              <a:t>SAO </a:t>
            </a:r>
            <a:r>
              <a:rPr lang="nl-NL" sz="4800" b="1" dirty="0"/>
              <a:t>budget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04181" y="948906"/>
            <a:ext cx="8980098" cy="4675517"/>
          </a:xfrm>
        </p:spPr>
        <p:txBody>
          <a:bodyPr>
            <a:normAutofit fontScale="70000" lnSpcReduction="20000"/>
          </a:bodyPr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nl-NL" sz="2600" b="1" u="sng" dirty="0" smtClean="0">
                <a:solidFill>
                  <a:srgbClr val="008000"/>
                </a:solidFill>
              </a:rPr>
              <a:t>Plantenkwekers</a:t>
            </a:r>
            <a:r>
              <a:rPr lang="nl-NL" sz="2600" b="1" dirty="0" smtClean="0">
                <a:solidFill>
                  <a:srgbClr val="008000"/>
                </a:solidFill>
              </a:rPr>
              <a:t> bijdrage in</a:t>
            </a:r>
            <a:r>
              <a:rPr lang="nl-NL" sz="2600" dirty="0" smtClean="0">
                <a:solidFill>
                  <a:schemeClr val="tx1"/>
                </a:solidFill>
              </a:rPr>
              <a:t>:</a:t>
            </a:r>
          </a:p>
          <a:p>
            <a:pPr lvl="0" algn="l"/>
            <a:r>
              <a:rPr lang="nl-NL" sz="2300" dirty="0" smtClean="0">
                <a:solidFill>
                  <a:schemeClr val="tx1"/>
                </a:solidFill>
              </a:rPr>
              <a:t>2015: 		€ 90.000,-	</a:t>
            </a:r>
            <a:r>
              <a:rPr lang="nl-NL" sz="2300" dirty="0" smtClean="0">
                <a:solidFill>
                  <a:srgbClr val="FF0000"/>
                </a:solidFill>
              </a:rPr>
              <a:t>= besteedt </a:t>
            </a:r>
            <a:r>
              <a:rPr lang="nl-NL" sz="2300" dirty="0" smtClean="0">
                <a:solidFill>
                  <a:schemeClr val="tx1"/>
                </a:solidFill>
              </a:rPr>
              <a:t>aan lopend onderzoek		</a:t>
            </a:r>
          </a:p>
          <a:p>
            <a:pPr lvl="0" algn="l"/>
            <a:r>
              <a:rPr lang="nl-NL" sz="2300" dirty="0" smtClean="0">
                <a:solidFill>
                  <a:schemeClr val="tx1"/>
                </a:solidFill>
              </a:rPr>
              <a:t>2016: 		€ 90.000,-  	</a:t>
            </a:r>
            <a:r>
              <a:rPr lang="nl-NL" sz="2300" dirty="0" smtClean="0">
                <a:solidFill>
                  <a:srgbClr val="FF0000"/>
                </a:solidFill>
              </a:rPr>
              <a:t>= besteedt </a:t>
            </a:r>
            <a:r>
              <a:rPr lang="nl-NL" sz="2300" dirty="0" smtClean="0">
                <a:solidFill>
                  <a:schemeClr val="tx1"/>
                </a:solidFill>
              </a:rPr>
              <a:t>aan lopend onderzoek</a:t>
            </a:r>
          </a:p>
          <a:p>
            <a:pPr algn="l"/>
            <a:r>
              <a:rPr lang="nl-NL" sz="2300" dirty="0" smtClean="0">
                <a:solidFill>
                  <a:schemeClr val="tx1"/>
                </a:solidFill>
              </a:rPr>
              <a:t>2017*:		€ 44.000,-	</a:t>
            </a:r>
            <a:r>
              <a:rPr lang="nl-NL" sz="2300" dirty="0" smtClean="0">
                <a:solidFill>
                  <a:srgbClr val="FF0000"/>
                </a:solidFill>
              </a:rPr>
              <a:t>= deels besteedt </a:t>
            </a:r>
            <a:r>
              <a:rPr lang="nl-NL" sz="2300" dirty="0">
                <a:solidFill>
                  <a:schemeClr val="tx1"/>
                </a:solidFill>
              </a:rPr>
              <a:t>aan lopend </a:t>
            </a:r>
            <a:r>
              <a:rPr lang="nl-NL" sz="2300" dirty="0" smtClean="0">
                <a:solidFill>
                  <a:schemeClr val="tx1"/>
                </a:solidFill>
              </a:rPr>
              <a:t>onderzoek</a:t>
            </a:r>
          </a:p>
          <a:p>
            <a:pPr lvl="0" algn="l"/>
            <a:r>
              <a:rPr lang="nl-NL" sz="2300" dirty="0" smtClean="0">
                <a:solidFill>
                  <a:schemeClr val="tx1"/>
                </a:solidFill>
              </a:rPr>
              <a:t>(*gefactureerd in 2018)</a:t>
            </a:r>
          </a:p>
          <a:p>
            <a:pPr lvl="0" algn="l"/>
            <a:endParaRPr lang="nl-NL" sz="15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nl-NL" sz="2600" b="1" u="sng" dirty="0" smtClean="0">
                <a:solidFill>
                  <a:srgbClr val="008000"/>
                </a:solidFill>
              </a:rPr>
              <a:t>Telers</a:t>
            </a:r>
            <a:r>
              <a:rPr lang="nl-NL" sz="2600" b="1" dirty="0" smtClean="0">
                <a:solidFill>
                  <a:srgbClr val="008000"/>
                </a:solidFill>
              </a:rPr>
              <a:t> bijdrage in:</a:t>
            </a:r>
          </a:p>
          <a:p>
            <a:pPr lvl="0" algn="l"/>
            <a:r>
              <a:rPr lang="nl-NL" sz="2300" dirty="0" smtClean="0">
                <a:solidFill>
                  <a:schemeClr val="tx1"/>
                </a:solidFill>
              </a:rPr>
              <a:t>2016/17: 		ca € 20.000,- (o.b.v. startbijdrage à € 250,-) 		</a:t>
            </a:r>
            <a:r>
              <a:rPr lang="nl-NL" sz="2300" dirty="0" smtClean="0">
                <a:solidFill>
                  <a:srgbClr val="FF0000"/>
                </a:solidFill>
              </a:rPr>
              <a:t>= besteedt</a:t>
            </a:r>
          </a:p>
          <a:p>
            <a:pPr lvl="0" algn="l"/>
            <a:r>
              <a:rPr lang="nl-NL" sz="2300" dirty="0" smtClean="0">
                <a:solidFill>
                  <a:schemeClr val="tx1"/>
                </a:solidFill>
              </a:rPr>
              <a:t>dec 2017: 		ca € 50.000,- (o.b.v. basis + areaalbijdrage) 	</a:t>
            </a:r>
            <a:r>
              <a:rPr lang="nl-NL" sz="2300" dirty="0" smtClean="0">
                <a:solidFill>
                  <a:srgbClr val="FF0000"/>
                </a:solidFill>
              </a:rPr>
              <a:t>= besteedt</a:t>
            </a:r>
          </a:p>
          <a:p>
            <a:pPr lvl="0" algn="l"/>
            <a:r>
              <a:rPr lang="nl-NL" sz="2300" dirty="0">
                <a:solidFill>
                  <a:schemeClr val="tx1"/>
                </a:solidFill>
              </a:rPr>
              <a:t>a</a:t>
            </a:r>
            <a:r>
              <a:rPr lang="nl-NL" sz="2300" dirty="0" smtClean="0">
                <a:solidFill>
                  <a:schemeClr val="tx1"/>
                </a:solidFill>
              </a:rPr>
              <a:t>ug 2018:  		€ 36.345,- (o.b.v. basis + areaalbijdrage) 	</a:t>
            </a:r>
            <a:r>
              <a:rPr lang="nl-NL" sz="2300" dirty="0" smtClean="0">
                <a:solidFill>
                  <a:srgbClr val="FF0000"/>
                </a:solidFill>
              </a:rPr>
              <a:t>= deels besteedt</a:t>
            </a:r>
          </a:p>
          <a:p>
            <a:pPr lvl="0" algn="l"/>
            <a:endParaRPr lang="nl-NL" sz="13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nl-NL" sz="2600" b="1" u="sng" dirty="0" smtClean="0">
                <a:solidFill>
                  <a:srgbClr val="008000"/>
                </a:solidFill>
              </a:rPr>
              <a:t>Periferie</a:t>
            </a:r>
            <a:r>
              <a:rPr lang="nl-NL" sz="2600" b="1" dirty="0" smtClean="0">
                <a:solidFill>
                  <a:srgbClr val="008000"/>
                </a:solidFill>
              </a:rPr>
              <a:t> bijdrage </a:t>
            </a:r>
            <a:r>
              <a:rPr lang="nl-NL" sz="2600" b="1" dirty="0" smtClean="0">
                <a:solidFill>
                  <a:srgbClr val="92D050"/>
                </a:solidFill>
              </a:rPr>
              <a:t>(in € + uren + materialen):</a:t>
            </a:r>
          </a:p>
          <a:p>
            <a:pPr lvl="0" algn="l"/>
            <a:r>
              <a:rPr lang="nl-NL" sz="2300" dirty="0" smtClean="0">
                <a:solidFill>
                  <a:schemeClr val="tx1"/>
                </a:solidFill>
              </a:rPr>
              <a:t>2017: 	€ 1500,- 		</a:t>
            </a:r>
            <a:r>
              <a:rPr lang="nl-NL" sz="2300" dirty="0" smtClean="0">
                <a:solidFill>
                  <a:srgbClr val="FF0000"/>
                </a:solidFill>
              </a:rPr>
              <a:t>= besteedt</a:t>
            </a:r>
          </a:p>
          <a:p>
            <a:pPr lvl="0" algn="l"/>
            <a:r>
              <a:rPr lang="nl-NL" sz="2300" dirty="0" smtClean="0">
                <a:solidFill>
                  <a:schemeClr val="tx1"/>
                </a:solidFill>
              </a:rPr>
              <a:t>2018:	€ </a:t>
            </a:r>
            <a:r>
              <a:rPr lang="nl-NL" sz="2300" dirty="0">
                <a:solidFill>
                  <a:schemeClr val="tx1"/>
                </a:solidFill>
              </a:rPr>
              <a:t>9</a:t>
            </a:r>
            <a:r>
              <a:rPr lang="nl-NL" sz="2300" dirty="0" smtClean="0">
                <a:solidFill>
                  <a:schemeClr val="tx1"/>
                </a:solidFill>
              </a:rPr>
              <a:t>.000,-		</a:t>
            </a:r>
            <a:r>
              <a:rPr lang="nl-NL" sz="2300" dirty="0" smtClean="0">
                <a:solidFill>
                  <a:srgbClr val="FF0000"/>
                </a:solidFill>
              </a:rPr>
              <a:t>= besteedt</a:t>
            </a:r>
          </a:p>
          <a:p>
            <a:pPr lvl="0" algn="l"/>
            <a:endParaRPr lang="nl-NL" sz="2300" dirty="0" smtClean="0"/>
          </a:p>
          <a:p>
            <a:pPr lvl="0" algn="l"/>
            <a:endParaRPr lang="nl-NL" sz="3200" dirty="0" smtClean="0"/>
          </a:p>
          <a:p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834618" y="5528095"/>
            <a:ext cx="3996175" cy="1245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" b="1" dirty="0">
                <a:solidFill>
                  <a:schemeClr val="tx1"/>
                </a:solidFill>
              </a:rPr>
              <a:t>B</a:t>
            </a:r>
            <a:r>
              <a:rPr lang="nl-NL" sz="2000" b="1" dirty="0" smtClean="0">
                <a:solidFill>
                  <a:schemeClr val="tx1"/>
                </a:solidFill>
              </a:rPr>
              <a:t>esteedbaar saldo                      </a:t>
            </a:r>
            <a:r>
              <a:rPr lang="nl-NL" sz="2000" b="1" u="sng" dirty="0" smtClean="0">
                <a:solidFill>
                  <a:srgbClr val="FF0000"/>
                </a:solidFill>
              </a:rPr>
              <a:t>van de telers</a:t>
            </a:r>
            <a:r>
              <a:rPr lang="nl-NL" sz="2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nl-NL" sz="2600" b="1" dirty="0">
                <a:solidFill>
                  <a:schemeClr val="tx1"/>
                </a:solidFill>
              </a:rPr>
              <a:t>n</a:t>
            </a:r>
            <a:r>
              <a:rPr lang="nl-NL" sz="2600" b="1" dirty="0" smtClean="0">
                <a:solidFill>
                  <a:schemeClr val="tx1"/>
                </a:solidFill>
              </a:rPr>
              <a:t>og + € 21.627,-</a:t>
            </a:r>
          </a:p>
          <a:p>
            <a:endParaRPr lang="nl-NL" dirty="0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4923785" y="5528094"/>
            <a:ext cx="3840653" cy="1245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" b="1" dirty="0">
                <a:solidFill>
                  <a:schemeClr val="tx1"/>
                </a:solidFill>
              </a:rPr>
              <a:t>B</a:t>
            </a:r>
            <a:r>
              <a:rPr lang="nl-NL" sz="2000" b="1" dirty="0" smtClean="0">
                <a:solidFill>
                  <a:schemeClr val="tx1"/>
                </a:solidFill>
              </a:rPr>
              <a:t>esteedbaar saldo                    </a:t>
            </a:r>
            <a:r>
              <a:rPr lang="nl-NL" sz="2000" b="1" u="sng" dirty="0" smtClean="0">
                <a:solidFill>
                  <a:srgbClr val="FF0000"/>
                </a:solidFill>
              </a:rPr>
              <a:t>van de plantenkwekers</a:t>
            </a:r>
            <a:r>
              <a:rPr lang="nl-NL" sz="2000" b="1" dirty="0" smtClean="0">
                <a:solidFill>
                  <a:srgbClr val="FF0000"/>
                </a:solidFill>
              </a:rPr>
              <a:t>:</a:t>
            </a:r>
            <a:endParaRPr lang="nl-NL" sz="2000" b="1" dirty="0">
              <a:solidFill>
                <a:srgbClr val="FF0000"/>
              </a:solidFill>
            </a:endParaRPr>
          </a:p>
          <a:p>
            <a:pPr algn="ctr"/>
            <a:r>
              <a:rPr lang="nl-NL" sz="2400" b="1" dirty="0">
                <a:solidFill>
                  <a:schemeClr val="tx1"/>
                </a:solidFill>
              </a:rPr>
              <a:t>n</a:t>
            </a:r>
            <a:r>
              <a:rPr lang="nl-NL" sz="2400" b="1" dirty="0" smtClean="0">
                <a:solidFill>
                  <a:schemeClr val="tx1"/>
                </a:solidFill>
              </a:rPr>
              <a:t>og + € 9.892,-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37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034" y="603849"/>
            <a:ext cx="9118120" cy="845389"/>
          </a:xfrm>
        </p:spPr>
        <p:txBody>
          <a:bodyPr/>
          <a:lstStyle/>
          <a:p>
            <a:pPr algn="ctr"/>
            <a:r>
              <a:rPr lang="nl-NL" dirty="0" smtClean="0"/>
              <a:t>   Terugblik 2018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1416" y="1518637"/>
            <a:ext cx="10558033" cy="5063705"/>
          </a:xfrm>
        </p:spPr>
        <p:txBody>
          <a:bodyPr>
            <a:noAutofit/>
          </a:bodyPr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sz="2000" b="1" dirty="0" smtClean="0">
                <a:solidFill>
                  <a:schemeClr val="tx1"/>
                </a:solidFill>
              </a:rPr>
              <a:t>Uitwerken speerpunten 2018 </a:t>
            </a:r>
            <a:r>
              <a:rPr lang="nl-NL" sz="2000" i="1" dirty="0" smtClean="0">
                <a:solidFill>
                  <a:schemeClr val="tx1"/>
                </a:solidFill>
              </a:rPr>
              <a:t>(n.a.v. deelnemersbijeenkomst #2)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chemeClr val="tx1"/>
                </a:solidFill>
              </a:rPr>
              <a:t>O</a:t>
            </a:r>
            <a:r>
              <a:rPr lang="nl-NL" sz="2000" b="1" dirty="0" smtClean="0">
                <a:solidFill>
                  <a:schemeClr val="tx1"/>
                </a:solidFill>
              </a:rPr>
              <a:t>ntwikkeling nieuwe onderzoeken en begeleiding via </a:t>
            </a:r>
            <a:r>
              <a:rPr lang="nl-NL" sz="2000" b="1" dirty="0" err="1" smtClean="0">
                <a:solidFill>
                  <a:schemeClr val="tx1"/>
                </a:solidFill>
              </a:rPr>
              <a:t>BCO’s</a:t>
            </a:r>
            <a:r>
              <a:rPr lang="nl-NL" sz="2000" b="1" dirty="0" smtClean="0">
                <a:solidFill>
                  <a:schemeClr val="tx1"/>
                </a:solidFill>
              </a:rPr>
              <a:t> / werkgroepen       </a:t>
            </a:r>
            <a:r>
              <a:rPr lang="nl-NL" sz="2000" i="1" dirty="0" smtClean="0">
                <a:solidFill>
                  <a:schemeClr val="tx1"/>
                </a:solidFill>
              </a:rPr>
              <a:t>(Witte vlieg, trips, Suzuki, </a:t>
            </a:r>
            <a:r>
              <a:rPr lang="nl-NL" sz="2000" i="1" dirty="0" err="1" smtClean="0">
                <a:solidFill>
                  <a:schemeClr val="tx1"/>
                </a:solidFill>
              </a:rPr>
              <a:t>Erwinia</a:t>
            </a:r>
            <a:r>
              <a:rPr lang="nl-NL" sz="2000" i="1" dirty="0" smtClean="0">
                <a:solidFill>
                  <a:schemeClr val="tx1"/>
                </a:solidFill>
              </a:rPr>
              <a:t>, bodemziekten)</a:t>
            </a:r>
            <a:endParaRPr lang="nl-NL" sz="2000" b="1" i="1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sz="2000" b="1" dirty="0" smtClean="0">
                <a:solidFill>
                  <a:schemeClr val="tx1"/>
                </a:solidFill>
              </a:rPr>
              <a:t>Gesprekken periferie (advies / onderzoek / fabrikanten) t.b.v. samenwerking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sz="2000" b="1" dirty="0" smtClean="0">
                <a:solidFill>
                  <a:schemeClr val="tx1"/>
                </a:solidFill>
              </a:rPr>
              <a:t>Deelname in klankbord / </a:t>
            </a:r>
            <a:r>
              <a:rPr lang="nl-NL" sz="2000" b="1" dirty="0" err="1" smtClean="0">
                <a:solidFill>
                  <a:schemeClr val="tx1"/>
                </a:solidFill>
              </a:rPr>
              <a:t>penvoerderschap</a:t>
            </a:r>
            <a:r>
              <a:rPr lang="nl-NL" sz="2000" b="1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nl-NL" sz="2000" i="1" dirty="0" smtClean="0">
                <a:solidFill>
                  <a:schemeClr val="tx1"/>
                </a:solidFill>
              </a:rPr>
              <a:t>(PPS GROEN, herontwerp aardbei onder glas, HNT)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sz="2000" b="1" dirty="0" smtClean="0">
                <a:solidFill>
                  <a:schemeClr val="tx1"/>
                </a:solidFill>
              </a:rPr>
              <a:t>Afronden lopende onderzoeken </a:t>
            </a:r>
            <a:r>
              <a:rPr lang="nl-NL" sz="2000" i="1" dirty="0" smtClean="0">
                <a:solidFill>
                  <a:schemeClr val="tx1"/>
                </a:solidFill>
              </a:rPr>
              <a:t>(Suzuki)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chemeClr val="tx1"/>
                </a:solidFill>
              </a:rPr>
              <a:t>Innen areaalbijdrage </a:t>
            </a:r>
            <a:r>
              <a:rPr lang="nl-NL" sz="2000" b="1" dirty="0" smtClean="0">
                <a:solidFill>
                  <a:schemeClr val="tx1"/>
                </a:solidFill>
              </a:rPr>
              <a:t>telers </a:t>
            </a:r>
            <a:r>
              <a:rPr lang="nl-NL" sz="2000" b="1" i="1" dirty="0" smtClean="0">
                <a:solidFill>
                  <a:schemeClr val="tx1"/>
                </a:solidFill>
              </a:rPr>
              <a:t>(augustus 2018)</a:t>
            </a:r>
            <a:endParaRPr lang="nl-NL" sz="2000" i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chemeClr val="tx1"/>
                </a:solidFill>
              </a:rPr>
              <a:t>Diverse wervingsactiviteiten, </a:t>
            </a:r>
            <a:r>
              <a:rPr lang="nl-NL" sz="2000" b="1" dirty="0" smtClean="0">
                <a:solidFill>
                  <a:schemeClr val="tx1"/>
                </a:solidFill>
              </a:rPr>
              <a:t>lezingen </a:t>
            </a:r>
            <a:r>
              <a:rPr lang="nl-NL" sz="2000" b="1" dirty="0">
                <a:solidFill>
                  <a:schemeClr val="tx1"/>
                </a:solidFill>
              </a:rPr>
              <a:t>en website</a:t>
            </a:r>
            <a:r>
              <a:rPr lang="nl-NL" sz="2000" b="1" dirty="0"/>
              <a:t> </a:t>
            </a:r>
            <a:r>
              <a:rPr lang="nl-NL" sz="2000" b="1" dirty="0">
                <a:hlinkClick r:id="rId2"/>
              </a:rPr>
              <a:t>www.aardbeionderzoek.nl</a:t>
            </a:r>
            <a:r>
              <a:rPr lang="nl-NL" sz="2000" b="1" dirty="0"/>
              <a:t> 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nl-NL" sz="2000" b="1" dirty="0" smtClean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endParaRPr lang="nl-NL" sz="2000" dirty="0"/>
          </a:p>
          <a:p>
            <a:r>
              <a:rPr lang="nl-NL" sz="2000" dirty="0"/>
              <a:t> </a:t>
            </a:r>
          </a:p>
          <a:p>
            <a:pPr algn="l"/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" y="5178805"/>
            <a:ext cx="3745571" cy="16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4234" y="405441"/>
            <a:ext cx="9118120" cy="1212745"/>
          </a:xfrm>
        </p:spPr>
        <p:txBody>
          <a:bodyPr/>
          <a:lstStyle/>
          <a:p>
            <a:pPr algn="ctr"/>
            <a:r>
              <a:rPr lang="nl-NL" dirty="0" smtClean="0"/>
              <a:t>Prioritering onderzoek 2019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" y="5178805"/>
            <a:ext cx="3745571" cy="1663132"/>
          </a:xfrm>
          <a:prstGeom prst="rect">
            <a:avLst/>
          </a:prstGeom>
        </p:spPr>
      </p:pic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64234" y="1794295"/>
            <a:ext cx="9980762" cy="3626792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nl-NL" sz="2000" b="1" dirty="0" smtClean="0">
                <a:solidFill>
                  <a:srgbClr val="92D050"/>
                </a:solidFill>
              </a:rPr>
              <a:t>				</a:t>
            </a:r>
            <a:r>
              <a:rPr lang="nl-NL" sz="2000" b="1" u="sng" dirty="0" smtClean="0">
                <a:solidFill>
                  <a:srgbClr val="FF0000"/>
                </a:solidFill>
              </a:rPr>
              <a:t>Aangepaste prioritering – per 5/2/2019:</a:t>
            </a:r>
          </a:p>
          <a:p>
            <a:pPr lvl="0" algn="l"/>
            <a:endParaRPr lang="nl-NL" sz="2000" b="1" u="sng" dirty="0" smtClean="0">
              <a:solidFill>
                <a:srgbClr val="92D050"/>
              </a:solidFill>
            </a:endParaRPr>
          </a:p>
          <a:p>
            <a:pPr lvl="0" algn="l"/>
            <a:r>
              <a:rPr lang="nl-NL" sz="2000" b="1" dirty="0" smtClean="0">
                <a:solidFill>
                  <a:srgbClr val="FF5050"/>
                </a:solidFill>
              </a:rPr>
              <a:t>Glastuinbouw</a:t>
            </a:r>
            <a:r>
              <a:rPr lang="nl-NL" sz="2000" b="1" dirty="0">
                <a:solidFill>
                  <a:srgbClr val="FF5050"/>
                </a:solidFill>
              </a:rPr>
              <a:t>:</a:t>
            </a:r>
            <a:r>
              <a:rPr lang="nl-NL" sz="2000" b="1" dirty="0"/>
              <a:t> </a:t>
            </a:r>
            <a:r>
              <a:rPr lang="nl-NL" sz="2000" b="1" dirty="0" smtClean="0"/>
              <a:t>	</a:t>
            </a:r>
            <a:r>
              <a:rPr lang="nl-NL" sz="2000" b="1" dirty="0" smtClean="0">
                <a:solidFill>
                  <a:schemeClr val="tx1"/>
                </a:solidFill>
              </a:rPr>
              <a:t>#</a:t>
            </a:r>
            <a:r>
              <a:rPr lang="nl-NL" sz="2000" b="1" dirty="0">
                <a:solidFill>
                  <a:schemeClr val="tx1"/>
                </a:solidFill>
              </a:rPr>
              <a:t>1 </a:t>
            </a:r>
            <a:r>
              <a:rPr lang="nl-NL" sz="2000" b="1" dirty="0" smtClean="0">
                <a:solidFill>
                  <a:schemeClr val="tx1"/>
                </a:solidFill>
              </a:rPr>
              <a:t>Witte Vlieg 		#</a:t>
            </a:r>
            <a:r>
              <a:rPr lang="nl-NL" sz="2000" b="1" dirty="0">
                <a:solidFill>
                  <a:schemeClr val="tx1"/>
                </a:solidFill>
              </a:rPr>
              <a:t>2 </a:t>
            </a:r>
            <a:r>
              <a:rPr lang="nl-NL" sz="2000" b="1" dirty="0" err="1">
                <a:solidFill>
                  <a:schemeClr val="tx1"/>
                </a:solidFill>
              </a:rPr>
              <a:t>Erwinia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smtClean="0">
                <a:solidFill>
                  <a:schemeClr val="tx1"/>
                </a:solidFill>
              </a:rPr>
              <a:t>		#</a:t>
            </a:r>
            <a:r>
              <a:rPr lang="nl-NL" sz="2000" b="1" dirty="0">
                <a:solidFill>
                  <a:schemeClr val="tx1"/>
                </a:solidFill>
              </a:rPr>
              <a:t>3 </a:t>
            </a:r>
            <a:r>
              <a:rPr lang="nl-NL" sz="2000" b="1" dirty="0" smtClean="0">
                <a:solidFill>
                  <a:schemeClr val="tx1"/>
                </a:solidFill>
              </a:rPr>
              <a:t>Inzet GROEN	</a:t>
            </a:r>
          </a:p>
          <a:p>
            <a:pPr lvl="0" algn="l"/>
            <a:r>
              <a:rPr lang="nl-NL" sz="2000" b="1" dirty="0">
                <a:solidFill>
                  <a:schemeClr val="tx1"/>
                </a:solidFill>
              </a:rPr>
              <a:t>	</a:t>
            </a:r>
            <a:r>
              <a:rPr lang="nl-NL" sz="2000" b="1" dirty="0" smtClean="0">
                <a:solidFill>
                  <a:schemeClr val="tx1"/>
                </a:solidFill>
              </a:rPr>
              <a:t>			</a:t>
            </a:r>
            <a:r>
              <a:rPr lang="nl-NL" sz="2000" b="1" dirty="0" smtClean="0"/>
              <a:t># 4 Luis</a:t>
            </a:r>
          </a:p>
          <a:p>
            <a:pPr lvl="0" algn="l"/>
            <a:endParaRPr lang="nl-NL" sz="800" b="1" dirty="0"/>
          </a:p>
          <a:p>
            <a:pPr lvl="0" algn="l"/>
            <a:r>
              <a:rPr lang="nl-NL" sz="2000" b="1" dirty="0">
                <a:solidFill>
                  <a:srgbClr val="FF5050"/>
                </a:solidFill>
              </a:rPr>
              <a:t>Vollegrond: </a:t>
            </a:r>
            <a:r>
              <a:rPr lang="nl-NL" sz="2000" b="1" dirty="0"/>
              <a:t>	</a:t>
            </a:r>
            <a:r>
              <a:rPr lang="nl-NL" sz="2000" b="1" dirty="0" smtClean="0"/>
              <a:t>	</a:t>
            </a:r>
            <a:r>
              <a:rPr lang="nl-NL" sz="2000" b="1" dirty="0" smtClean="0">
                <a:solidFill>
                  <a:schemeClr val="tx1"/>
                </a:solidFill>
              </a:rPr>
              <a:t>#</a:t>
            </a:r>
            <a:r>
              <a:rPr lang="nl-NL" sz="2000" b="1" dirty="0">
                <a:solidFill>
                  <a:schemeClr val="tx1"/>
                </a:solidFill>
              </a:rPr>
              <a:t>1 </a:t>
            </a:r>
            <a:r>
              <a:rPr lang="nl-NL" sz="2000" b="1" dirty="0" err="1" smtClean="0">
                <a:solidFill>
                  <a:schemeClr val="tx1"/>
                </a:solidFill>
              </a:rPr>
              <a:t>Pestalotiopsis</a:t>
            </a:r>
            <a:r>
              <a:rPr lang="nl-NL" sz="2000" b="1" dirty="0" smtClean="0">
                <a:solidFill>
                  <a:schemeClr val="tx1"/>
                </a:solidFill>
              </a:rPr>
              <a:t> 	#</a:t>
            </a:r>
            <a:r>
              <a:rPr lang="nl-NL" sz="2000" b="1" dirty="0">
                <a:solidFill>
                  <a:schemeClr val="tx1"/>
                </a:solidFill>
              </a:rPr>
              <a:t>2 </a:t>
            </a:r>
            <a:r>
              <a:rPr lang="nl-NL" sz="2000" b="1" dirty="0" err="1" smtClean="0">
                <a:solidFill>
                  <a:schemeClr val="tx1"/>
                </a:solidFill>
              </a:rPr>
              <a:t>Thrips</a:t>
            </a:r>
            <a:r>
              <a:rPr lang="nl-NL" sz="2000" b="1" dirty="0" smtClean="0">
                <a:solidFill>
                  <a:schemeClr val="tx1"/>
                </a:solidFill>
              </a:rPr>
              <a:t> 		#</a:t>
            </a:r>
            <a:r>
              <a:rPr lang="nl-NL" sz="2000" b="1" dirty="0">
                <a:solidFill>
                  <a:schemeClr val="tx1"/>
                </a:solidFill>
              </a:rPr>
              <a:t>3 </a:t>
            </a:r>
            <a:r>
              <a:rPr lang="nl-NL" sz="2000" b="1" dirty="0" err="1">
                <a:solidFill>
                  <a:schemeClr val="tx1"/>
                </a:solidFill>
              </a:rPr>
              <a:t>Suzukii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endParaRPr lang="nl-NL" sz="2000" b="1" dirty="0" smtClean="0">
              <a:solidFill>
                <a:schemeClr val="tx1"/>
              </a:solidFill>
            </a:endParaRPr>
          </a:p>
          <a:p>
            <a:pPr lvl="0" algn="l"/>
            <a:r>
              <a:rPr lang="nl-NL" sz="2000" b="1" dirty="0"/>
              <a:t>	</a:t>
            </a:r>
            <a:r>
              <a:rPr lang="nl-NL" sz="2000" b="1" dirty="0" smtClean="0"/>
              <a:t>			#</a:t>
            </a:r>
            <a:r>
              <a:rPr lang="nl-NL" sz="2000" b="1" dirty="0"/>
              <a:t>4 </a:t>
            </a:r>
            <a:r>
              <a:rPr lang="nl-NL" sz="2000" b="1" dirty="0" smtClean="0"/>
              <a:t>Aardbeibloesemkever 			#</a:t>
            </a:r>
            <a:r>
              <a:rPr lang="nl-NL" sz="2000" b="1" dirty="0"/>
              <a:t>5 O</a:t>
            </a:r>
            <a:r>
              <a:rPr lang="nl-NL" sz="2000" b="1" dirty="0" smtClean="0"/>
              <a:t>nkruidbestrijding </a:t>
            </a:r>
          </a:p>
          <a:p>
            <a:pPr lvl="0" algn="l"/>
            <a:endParaRPr lang="nl-NL" sz="800" b="1" dirty="0"/>
          </a:p>
          <a:p>
            <a:pPr lvl="0" algn="l"/>
            <a:r>
              <a:rPr lang="nl-NL" sz="2000" b="1" dirty="0">
                <a:solidFill>
                  <a:srgbClr val="FF5050"/>
                </a:solidFill>
              </a:rPr>
              <a:t>Bedekt: </a:t>
            </a:r>
            <a:r>
              <a:rPr lang="nl-NL" sz="2000" b="1" dirty="0" smtClean="0"/>
              <a:t>		</a:t>
            </a:r>
            <a:r>
              <a:rPr lang="nl-NL" sz="2000" b="1" dirty="0" smtClean="0">
                <a:solidFill>
                  <a:schemeClr val="tx1"/>
                </a:solidFill>
              </a:rPr>
              <a:t>#1 </a:t>
            </a:r>
            <a:r>
              <a:rPr lang="nl-NL" sz="2000" b="1" dirty="0" err="1">
                <a:solidFill>
                  <a:schemeClr val="tx1"/>
                </a:solidFill>
              </a:rPr>
              <a:t>Suzukii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smtClean="0">
                <a:solidFill>
                  <a:schemeClr val="tx1"/>
                </a:solidFill>
              </a:rPr>
              <a:t>			#</a:t>
            </a:r>
            <a:r>
              <a:rPr lang="nl-NL" sz="2000" b="1" dirty="0">
                <a:solidFill>
                  <a:schemeClr val="tx1"/>
                </a:solidFill>
              </a:rPr>
              <a:t>2 </a:t>
            </a:r>
            <a:r>
              <a:rPr lang="nl-NL" sz="2000" b="1" dirty="0" err="1" smtClean="0">
                <a:solidFill>
                  <a:schemeClr val="tx1"/>
                </a:solidFill>
              </a:rPr>
              <a:t>Thrips</a:t>
            </a:r>
            <a:r>
              <a:rPr lang="nl-NL" sz="2000" b="1" dirty="0" smtClean="0">
                <a:solidFill>
                  <a:schemeClr val="tx1"/>
                </a:solidFill>
              </a:rPr>
              <a:t> </a:t>
            </a:r>
            <a:r>
              <a:rPr lang="nl-NL" sz="2000" b="1" dirty="0" smtClean="0"/>
              <a:t>		#</a:t>
            </a:r>
            <a:r>
              <a:rPr lang="nl-NL" sz="2000" b="1" dirty="0"/>
              <a:t>3 </a:t>
            </a:r>
            <a:r>
              <a:rPr lang="nl-NL" sz="2000" b="1" dirty="0" smtClean="0"/>
              <a:t>Aardbeibloesemkever</a:t>
            </a:r>
          </a:p>
          <a:p>
            <a:pPr lvl="0" algn="l"/>
            <a:r>
              <a:rPr lang="nl-NL" sz="2000" b="1" dirty="0"/>
              <a:t>	</a:t>
            </a:r>
            <a:r>
              <a:rPr lang="nl-NL" sz="2000" b="1" dirty="0" smtClean="0"/>
              <a:t>			</a:t>
            </a:r>
            <a:r>
              <a:rPr lang="nl-NL" sz="2000" b="1" dirty="0"/>
              <a:t> #4 </a:t>
            </a:r>
            <a:r>
              <a:rPr lang="nl-NL" sz="2000" b="1" dirty="0" smtClean="0"/>
              <a:t>Meeldauw </a:t>
            </a:r>
            <a:endParaRPr lang="nl-NL" sz="2000" b="1" dirty="0"/>
          </a:p>
          <a:p>
            <a:pPr algn="l"/>
            <a:endParaRPr lang="nl-NL" sz="3200" dirty="0" smtClean="0"/>
          </a:p>
          <a:p>
            <a:pPr algn="l"/>
            <a:endParaRPr lang="nl-NL" sz="32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3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38024" y="17722"/>
            <a:ext cx="9524680" cy="1143010"/>
          </a:xfrm>
        </p:spPr>
        <p:txBody>
          <a:bodyPr/>
          <a:lstStyle/>
          <a:p>
            <a:pPr algn="ctr"/>
            <a:r>
              <a:rPr lang="nl-NL" dirty="0" smtClean="0"/>
              <a:t>     </a:t>
            </a:r>
            <a:r>
              <a:rPr lang="nl-NL" sz="6600" b="1" dirty="0"/>
              <a:t>B</a:t>
            </a:r>
            <a:r>
              <a:rPr lang="nl-NL" sz="6600" b="1" dirty="0" smtClean="0"/>
              <a:t>esteding</a:t>
            </a:r>
            <a:r>
              <a:rPr lang="nl-NL" dirty="0" smtClean="0"/>
              <a:t> 2019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4067" y="1288605"/>
            <a:ext cx="10075653" cy="3994595"/>
          </a:xfrm>
        </p:spPr>
        <p:txBody>
          <a:bodyPr>
            <a:normAutofit fontScale="70000" lnSpcReduction="20000"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Vaststellen inhoud onderzoek 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 werkgroepen / </a:t>
            </a:r>
            <a:r>
              <a:rPr 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BCO’s</a:t>
            </a:r>
            <a:endParaRPr lang="nl-NL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</a:t>
            </a:r>
            <a:r>
              <a:rPr lang="nl-NL" sz="2800" dirty="0" smtClean="0">
                <a:solidFill>
                  <a:srgbClr val="92D050"/>
                </a:solidFill>
              </a:rPr>
              <a:t>BCO = begeleiding commissie onderzoek</a:t>
            </a:r>
          </a:p>
          <a:p>
            <a:pPr lvl="1" algn="l"/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nl-N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 </a:t>
            </a:r>
            <a:r>
              <a:rPr lang="nl-N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telers + adviseurs</a:t>
            </a:r>
          </a:p>
          <a:p>
            <a:pPr lvl="1" algn="l"/>
            <a:endParaRPr lang="nl-NL" sz="900" dirty="0" smtClean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nl-NL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erkgroepen / </a:t>
            </a:r>
            <a:r>
              <a:rPr lang="nl-NL" sz="2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BCO’s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2019: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FF0000"/>
                </a:solidFill>
              </a:rPr>
              <a:t>Erwinia </a:t>
            </a: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FF0000"/>
                </a:solidFill>
              </a:rPr>
              <a:t>Witte vlieg 		</a:t>
            </a: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b="1" dirty="0" smtClean="0">
                <a:solidFill>
                  <a:srgbClr val="FF0000"/>
                </a:solidFill>
              </a:rPr>
              <a:t>Suzuki / Trips / Aardbeibloesemkever (vanaf 2019 samen)</a:t>
            </a: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FF0000"/>
                </a:solidFill>
              </a:rPr>
              <a:t>Bodem (</a:t>
            </a:r>
            <a:r>
              <a:rPr lang="nl-NL" sz="2600" dirty="0" err="1" smtClean="0">
                <a:solidFill>
                  <a:srgbClr val="FF0000"/>
                </a:solidFill>
              </a:rPr>
              <a:t>pestalotiopsis</a:t>
            </a:r>
            <a:r>
              <a:rPr lang="nl-NL" sz="2600" dirty="0" smtClean="0">
                <a:solidFill>
                  <a:srgbClr val="FF0000"/>
                </a:solidFill>
              </a:rPr>
              <a:t>, dwerggroei, </a:t>
            </a:r>
            <a:r>
              <a:rPr lang="nl-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engerlingen</a:t>
            </a:r>
            <a:r>
              <a:rPr lang="nl-NL" sz="2600" dirty="0" smtClean="0">
                <a:solidFill>
                  <a:srgbClr val="FF0000"/>
                </a:solidFill>
              </a:rPr>
              <a:t>)</a:t>
            </a: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b="1" dirty="0" smtClean="0">
                <a:solidFill>
                  <a:srgbClr val="FF0000"/>
                </a:solidFill>
              </a:rPr>
              <a:t>Groene oplossingen</a:t>
            </a:r>
          </a:p>
          <a:p>
            <a:pPr marL="1828800" lvl="3" indent="-457200" algn="l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Schimmels / meeldauw</a:t>
            </a:r>
          </a:p>
          <a:p>
            <a:pPr lvl="3" algn="l"/>
            <a:endParaRPr lang="nl-NL" sz="2000" i="1" dirty="0" smtClean="0"/>
          </a:p>
          <a:p>
            <a:pPr lvl="1" algn="l"/>
            <a:endParaRPr lang="nl-NL" sz="2200" dirty="0" smtClean="0"/>
          </a:p>
          <a:p>
            <a:endParaRPr lang="nl-NL" sz="2000" i="1" dirty="0" smtClean="0">
              <a:solidFill>
                <a:srgbClr val="92D05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77" y="5789331"/>
            <a:ext cx="2406770" cy="106866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-582078" y="5457290"/>
            <a:ext cx="1219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2000" i="1" dirty="0">
                <a:solidFill>
                  <a:srgbClr val="008000"/>
                </a:solidFill>
              </a:rPr>
              <a:t>Uitvoering via ‘</a:t>
            </a:r>
            <a:r>
              <a:rPr lang="nl-NL" sz="2000" b="1" i="1" u="sng" dirty="0">
                <a:solidFill>
                  <a:srgbClr val="008000"/>
                </a:solidFill>
              </a:rPr>
              <a:t>beste koop</a:t>
            </a:r>
            <a:r>
              <a:rPr lang="nl-NL" sz="2000" i="1" dirty="0">
                <a:solidFill>
                  <a:srgbClr val="008000"/>
                </a:solidFill>
              </a:rPr>
              <a:t>’ </a:t>
            </a:r>
            <a:r>
              <a:rPr lang="nl-NL" sz="2000" i="1" dirty="0" smtClean="0">
                <a:solidFill>
                  <a:srgbClr val="008000"/>
                </a:solidFill>
              </a:rPr>
              <a:t>+ passend </a:t>
            </a:r>
            <a:r>
              <a:rPr lang="nl-NL" sz="2000" b="1" i="1" u="sng" dirty="0" smtClean="0">
                <a:solidFill>
                  <a:srgbClr val="008000"/>
                </a:solidFill>
              </a:rPr>
              <a:t>binnen </a:t>
            </a:r>
            <a:r>
              <a:rPr lang="nl-NL" sz="2000" b="1" i="1" u="sng" dirty="0">
                <a:solidFill>
                  <a:srgbClr val="008000"/>
                </a:solidFill>
              </a:rPr>
              <a:t>het beschikbare budget</a:t>
            </a:r>
          </a:p>
        </p:txBody>
      </p:sp>
    </p:spTree>
    <p:extLst>
      <p:ext uri="{BB962C8B-B14F-4D97-AF65-F5344CB8AC3E}">
        <p14:creationId xmlns:p14="http://schemas.microsoft.com/office/powerpoint/2010/main" val="2779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1102" y="451090"/>
            <a:ext cx="9092239" cy="1212745"/>
          </a:xfrm>
        </p:spPr>
        <p:txBody>
          <a:bodyPr/>
          <a:lstStyle/>
          <a:p>
            <a:pPr algn="ctr"/>
            <a:r>
              <a:rPr lang="nl-NL" dirty="0" smtClean="0"/>
              <a:t>SAO </a:t>
            </a:r>
            <a:r>
              <a:rPr lang="nl-NL" sz="6600" b="1" dirty="0" smtClean="0"/>
              <a:t>onderzoek</a:t>
            </a:r>
            <a:r>
              <a:rPr lang="nl-NL" dirty="0" smtClean="0"/>
              <a:t> </a:t>
            </a:r>
            <a:r>
              <a:rPr lang="nl-NL" sz="4000" u="sng" dirty="0" smtClean="0">
                <a:solidFill>
                  <a:srgbClr val="FF0000"/>
                </a:solidFill>
              </a:rPr>
              <a:t>afgerond</a:t>
            </a:r>
            <a:endParaRPr lang="nl-NL" sz="4000" u="sng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143" y="2391433"/>
            <a:ext cx="10756501" cy="3448649"/>
          </a:xfrm>
        </p:spPr>
        <p:txBody>
          <a:bodyPr>
            <a:normAutofit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Beheersing </a:t>
            </a:r>
            <a:r>
              <a:rPr lang="nl-NL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Xanthomonas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fragariae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Suzukii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fruitvlieg onderzoek (2014-2017)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Biologische </a:t>
            </a:r>
            <a:r>
              <a:rPr lang="nl-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Trips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beheersing vollegrond, utopie of optie?</a:t>
            </a:r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99" y="5184024"/>
            <a:ext cx="3745571" cy="16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6983" y="821275"/>
            <a:ext cx="9092239" cy="1212745"/>
          </a:xfrm>
        </p:spPr>
        <p:txBody>
          <a:bodyPr/>
          <a:lstStyle/>
          <a:p>
            <a:pPr algn="ctr"/>
            <a:r>
              <a:rPr lang="nl-NL" dirty="0" smtClean="0"/>
              <a:t>SAO </a:t>
            </a:r>
            <a:r>
              <a:rPr lang="nl-NL" sz="6600" b="1" dirty="0" smtClean="0"/>
              <a:t>onderzoek</a:t>
            </a:r>
            <a:r>
              <a:rPr lang="nl-NL" dirty="0" smtClean="0"/>
              <a:t> </a:t>
            </a:r>
            <a:r>
              <a:rPr lang="nl-NL" sz="4000" u="sng" dirty="0" smtClean="0">
                <a:solidFill>
                  <a:srgbClr val="FF0000"/>
                </a:solidFill>
              </a:rPr>
              <a:t>lopend</a:t>
            </a:r>
            <a:br>
              <a:rPr lang="nl-NL" sz="4000" u="sng" dirty="0" smtClean="0">
                <a:solidFill>
                  <a:srgbClr val="FF0000"/>
                </a:solidFill>
              </a:rPr>
            </a:br>
            <a:r>
              <a:rPr lang="nl-NL" sz="3600" b="1" u="sng" dirty="0" smtClean="0"/>
              <a:t>onder glas / bedekt</a:t>
            </a:r>
            <a:endParaRPr lang="nl-NL" sz="3600" b="1" u="sng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6649" y="2380890"/>
            <a:ext cx="10593237" cy="3226280"/>
          </a:xfrm>
        </p:spPr>
        <p:txBody>
          <a:bodyPr>
            <a:normAutofit fontScale="92500"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3000" dirty="0" smtClean="0">
                <a:solidFill>
                  <a:schemeClr val="tx1"/>
                </a:solidFill>
              </a:rPr>
              <a:t>Inzicht in </a:t>
            </a:r>
            <a:r>
              <a:rPr lang="nl-NL" sz="3000" b="1" dirty="0" err="1" smtClean="0">
                <a:solidFill>
                  <a:schemeClr val="tx1"/>
                </a:solidFill>
              </a:rPr>
              <a:t>Erwinia</a:t>
            </a:r>
            <a:r>
              <a:rPr lang="nl-NL" sz="3000" b="1" dirty="0" smtClean="0">
                <a:solidFill>
                  <a:schemeClr val="tx1"/>
                </a:solidFill>
              </a:rPr>
              <a:t> </a:t>
            </a:r>
            <a:r>
              <a:rPr lang="nl-NL" sz="3000" b="1" dirty="0" err="1" smtClean="0">
                <a:solidFill>
                  <a:schemeClr val="tx1"/>
                </a:solidFill>
              </a:rPr>
              <a:t>Pyrifolie</a:t>
            </a:r>
            <a:r>
              <a:rPr lang="nl-NL" sz="3000" b="1" dirty="0" smtClean="0">
                <a:solidFill>
                  <a:schemeClr val="tx1"/>
                </a:solidFill>
              </a:rPr>
              <a:t> </a:t>
            </a:r>
            <a:r>
              <a:rPr lang="nl-NL" sz="2000" dirty="0" smtClean="0">
                <a:solidFill>
                  <a:schemeClr val="tx1"/>
                </a:solidFill>
              </a:rPr>
              <a:t>in aardbei onder glas </a:t>
            </a:r>
            <a:r>
              <a:rPr lang="nl-NL" sz="2800" dirty="0" smtClean="0">
                <a:solidFill>
                  <a:schemeClr val="tx1"/>
                </a:solidFill>
              </a:rPr>
              <a:t>(2018-2020)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3000" b="1" dirty="0" smtClean="0">
                <a:solidFill>
                  <a:schemeClr val="tx1"/>
                </a:solidFill>
              </a:rPr>
              <a:t>Witte vlieg </a:t>
            </a:r>
            <a:r>
              <a:rPr lang="nl-NL" sz="3000" dirty="0" smtClean="0">
                <a:solidFill>
                  <a:schemeClr val="tx1"/>
                </a:solidFill>
              </a:rPr>
              <a:t>onder controle </a:t>
            </a:r>
            <a:r>
              <a:rPr lang="nl-NL" sz="2000" dirty="0" smtClean="0">
                <a:solidFill>
                  <a:schemeClr val="tx1"/>
                </a:solidFill>
              </a:rPr>
              <a:t>in aardbei onder glas </a:t>
            </a:r>
            <a:r>
              <a:rPr lang="nl-NL" sz="2800" dirty="0" smtClean="0">
                <a:solidFill>
                  <a:schemeClr val="tx1"/>
                </a:solidFill>
              </a:rPr>
              <a:t>(2018-2019)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nl-NL" sz="2600" b="1" dirty="0" smtClean="0">
                <a:solidFill>
                  <a:schemeClr val="tx1"/>
                </a:solidFill>
              </a:rPr>
              <a:t>Vervolg Witte vlieg onderzoek in voorjaarsteelt (2019)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3000" b="1" dirty="0" smtClean="0">
                <a:solidFill>
                  <a:schemeClr val="tx1"/>
                </a:solidFill>
              </a:rPr>
              <a:t>Herontwerp</a:t>
            </a:r>
            <a:r>
              <a:rPr lang="nl-NL" sz="3000" dirty="0" smtClean="0">
                <a:solidFill>
                  <a:schemeClr val="tx1"/>
                </a:solidFill>
              </a:rPr>
              <a:t> aardbei onder glas </a:t>
            </a:r>
            <a:r>
              <a:rPr lang="nl-NL" sz="2800" dirty="0" smtClean="0">
                <a:solidFill>
                  <a:schemeClr val="tx1"/>
                </a:solidFill>
              </a:rPr>
              <a:t>(2018-2021)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3000" b="1" dirty="0">
                <a:solidFill>
                  <a:schemeClr val="tx1"/>
                </a:solidFill>
              </a:rPr>
              <a:t>I</a:t>
            </a:r>
            <a:r>
              <a:rPr lang="nl-NL" sz="3000" b="1" dirty="0" smtClean="0">
                <a:solidFill>
                  <a:schemeClr val="tx1"/>
                </a:solidFill>
              </a:rPr>
              <a:t>nnovatiecluster</a:t>
            </a:r>
            <a:r>
              <a:rPr lang="nl-NL" sz="3000" dirty="0" smtClean="0">
                <a:solidFill>
                  <a:schemeClr val="tx1"/>
                </a:solidFill>
              </a:rPr>
              <a:t> </a:t>
            </a:r>
            <a:r>
              <a:rPr lang="nl-NL" sz="3000" dirty="0" err="1" smtClean="0">
                <a:solidFill>
                  <a:schemeClr val="tx1"/>
                </a:solidFill>
              </a:rPr>
              <a:t>zachtfruit</a:t>
            </a:r>
            <a:r>
              <a:rPr lang="nl-NL" sz="3000" dirty="0" smtClean="0">
                <a:solidFill>
                  <a:schemeClr val="tx1"/>
                </a:solidFill>
              </a:rPr>
              <a:t> </a:t>
            </a:r>
            <a:r>
              <a:rPr lang="nl-NL" sz="2100" dirty="0" smtClean="0">
                <a:solidFill>
                  <a:schemeClr val="tx1"/>
                </a:solidFill>
              </a:rPr>
              <a:t>ontwikkeling </a:t>
            </a:r>
            <a:r>
              <a:rPr lang="nl-NL" sz="2100" dirty="0" err="1" smtClean="0">
                <a:solidFill>
                  <a:schemeClr val="tx1"/>
                </a:solidFill>
              </a:rPr>
              <a:t>hyperspectraalbeelden</a:t>
            </a:r>
            <a:r>
              <a:rPr lang="nl-NL" sz="2800" dirty="0" smtClean="0">
                <a:solidFill>
                  <a:schemeClr val="tx1"/>
                </a:solidFill>
              </a:rPr>
              <a:t> (2019)</a:t>
            </a:r>
          </a:p>
          <a:p>
            <a:r>
              <a:rPr lang="nl-NL" sz="2800" dirty="0" smtClean="0"/>
              <a:t> 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99" y="5184024"/>
            <a:ext cx="3745571" cy="16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amma xmlns="19e8fe33-350d-4ae7-ac8a-eff82f50ceda"/>
    <Vrij_x0020_Kenmerk xmlns="b8ad3e91-b92b-4116-b57a-1f267db69a06" xsi:nil="true"/>
    <Verenigingsafdeling xmlns="19e8fe33-350d-4ae7-ac8a-eff82f50ceda" xsi:nil="true"/>
    <Definitief xmlns="19e8fe33-350d-4ae7-ac8a-eff82f50ceda" xsi:nil="true"/>
    <Sector xmlns="19e8fe33-350d-4ae7-ac8a-eff82f50ceda"/>
    <Thema xmlns="19e8fe33-350d-4ae7-ac8a-eff82f50ceda"/>
    <Team xmlns="19e8fe33-350d-4ae7-ac8a-eff82f50ceda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ZLTO Document" ma:contentTypeID="0x010100224733279A370D419FADBFB9597825ED0055A95BBE688CDB4D9EEC685D42063910" ma:contentTypeVersion="19" ma:contentTypeDescription="" ma:contentTypeScope="" ma:versionID="40155a0c1cf4e665e8e416a8bd919ca0">
  <xsd:schema xmlns:xsd="http://www.w3.org/2001/XMLSchema" xmlns:xs="http://www.w3.org/2001/XMLSchema" xmlns:p="http://schemas.microsoft.com/office/2006/metadata/properties" xmlns:ns2="19e8fe33-350d-4ae7-ac8a-eff82f50ceda" xmlns:ns3="b8ad3e91-b92b-4116-b57a-1f267db69a06" targetNamespace="http://schemas.microsoft.com/office/2006/metadata/properties" ma:root="true" ma:fieldsID="5a58ecfb768ab52856fe2bf92702b460" ns2:_="" ns3:_="">
    <xsd:import namespace="19e8fe33-350d-4ae7-ac8a-eff82f50ceda"/>
    <xsd:import namespace="b8ad3e91-b92b-4116-b57a-1f267db69a06"/>
    <xsd:element name="properties">
      <xsd:complexType>
        <xsd:sequence>
          <xsd:element name="documentManagement">
            <xsd:complexType>
              <xsd:all>
                <xsd:element ref="ns2:Programma" minOccurs="0"/>
                <xsd:element ref="ns2:Sector" minOccurs="0"/>
                <xsd:element ref="ns2:Team" minOccurs="0"/>
                <xsd:element ref="ns2:Thema" minOccurs="0"/>
                <xsd:element ref="ns2:Verenigingsafdeling" minOccurs="0"/>
                <xsd:element ref="ns2:Definitief" minOccurs="0"/>
                <xsd:element ref="ns3:Vrij_x0020_Kenmerk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8fe33-350d-4ae7-ac8a-eff82f50ceda" elementFormDefault="qualified">
    <xsd:import namespace="http://schemas.microsoft.com/office/2006/documentManagement/types"/>
    <xsd:import namespace="http://schemas.microsoft.com/office/infopath/2007/PartnerControls"/>
    <xsd:element name="Programma" ma:index="5" nillable="true" ma:displayName="Programma" ma:internalName="Program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beid en goed werkgeverschap"/>
                    <xsd:enumeration value="Duurzaam ondernemen"/>
                    <xsd:enumeration value="Duurzaam ondernemen dier"/>
                    <xsd:enumeration value="Duurzaam ondernemen plant"/>
                    <xsd:enumeration value="Omgevingsbewust ondernemen"/>
                    <xsd:enumeration value="Professionalisering ondernemerschap"/>
                    <xsd:enumeration value="Realisatie kennisinfrastructuur en innovatie"/>
                    <xsd:enumeration value="Versterking marktpositie"/>
                  </xsd:restriction>
                </xsd:simpleType>
              </xsd:element>
            </xsd:sequence>
          </xsd:extension>
        </xsd:complexContent>
      </xsd:complexType>
    </xsd:element>
    <xsd:element name="Sector" ma:index="6" nillable="true" ma:displayName="Sector" ma:internalName="Sector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kkerbouw"/>
                    <xsd:enumeration value="Biologische Land- en Tuinbouw"/>
                    <xsd:enumeration value="Bloembollen"/>
                    <xsd:enumeration value="Boom- en vaste plantenteelt"/>
                    <xsd:enumeration value="Edelpelsdierenhouderij"/>
                    <xsd:enumeration value="Fruitteelt"/>
                    <xsd:enumeration value="Glastuinbouw"/>
                    <xsd:enumeration value="Kalverhouderij"/>
                    <xsd:enumeration value="Konijnenhouderij"/>
                    <xsd:enumeration value="Melkgeitenhouderij"/>
                    <xsd:enumeration value="Paardenhouderij"/>
                    <xsd:enumeration value="Paddestoelenteelt"/>
                    <xsd:enumeration value="Pluimveehouderij"/>
                    <xsd:enumeration value="Rundveehouderij"/>
                    <xsd:enumeration value="Schapenhouderij"/>
                    <xsd:enumeration value="Varkenshouderij"/>
                    <xsd:enumeration value="Verbrede landbouw"/>
                    <xsd:enumeration value="Vleesveehouderij"/>
                    <xsd:enumeration value="Vollegrondstuinbouw"/>
                  </xsd:restriction>
                </xsd:simpleType>
              </xsd:element>
            </xsd:sequence>
          </xsd:extension>
        </xsd:complexContent>
      </xsd:complexType>
    </xsd:element>
    <xsd:element name="Team" ma:index="7" nillable="true" ma:displayName="Team" ma:internalName="Tea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B Dier"/>
                    <xsd:enumeration value="BB Maatschappij"/>
                    <xsd:enumeration value="BB Management"/>
                    <xsd:enumeration value="BB Plant"/>
                    <xsd:enumeration value="Bedrijfsadvies"/>
                    <xsd:enumeration value="Bestuurssecretariaat"/>
                    <xsd:enumeration value="Bio Economie"/>
                    <xsd:enumeration value="Bodem en Water"/>
                    <xsd:enumeration value="Communicatie"/>
                    <xsd:enumeration value="Contentorganisatie"/>
                    <xsd:enumeration value="Detacheringen"/>
                    <xsd:enumeration value="Dier"/>
                    <xsd:enumeration value="Directie"/>
                    <xsd:enumeration value="Facilitair"/>
                    <xsd:enumeration value="Financiële Administratie"/>
                    <xsd:enumeration value="Gezondheid"/>
                    <xsd:enumeration value="HR"/>
                    <xsd:enumeration value="ICT"/>
                    <xsd:enumeration value="Landbouw &amp; Samenleving"/>
                    <xsd:enumeration value="Ledenbinding"/>
                    <xsd:enumeration value="Ledeninformatiecentrum"/>
                    <xsd:enumeration value="MA en Control"/>
                    <xsd:enumeration value="Management Bedrijfsbureau"/>
                    <xsd:enumeration value="Management M en K"/>
                    <xsd:enumeration value="Management O en S"/>
                    <xsd:enumeration value="Management V en O"/>
                    <xsd:enumeration value="Management Vereniging"/>
                    <xsd:enumeration value="Marktconcepten"/>
                    <xsd:enumeration value="MFL en Landbouw en Zorg"/>
                    <xsd:enumeration value="NCB"/>
                    <xsd:enumeration value="Omgeving"/>
                    <xsd:enumeration value="Overige expertise O en S"/>
                    <xsd:enumeration value="Overige expertise V en O"/>
                    <xsd:enumeration value="Plant"/>
                    <xsd:enumeration value="Projecten Clusters"/>
                    <xsd:enumeration value="Projecten Management"/>
                    <xsd:enumeration value="Secretariaat ZLTO"/>
                    <xsd:enumeration value="Test"/>
                    <xsd:enumeration value="Vastgoed"/>
                    <xsd:enumeration value="Verenigingsbureau"/>
                  </xsd:restriction>
                </xsd:simpleType>
              </xsd:element>
            </xsd:sequence>
          </xsd:extension>
        </xsd:complexContent>
      </xsd:complexType>
    </xsd:element>
    <xsd:element name="Thema" ma:index="8" nillable="true" ma:displayName="Thema" ma:internalName="The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ationale zaken"/>
                    <xsd:enumeration value="Kennis &amp; Innovatie"/>
                    <xsd:enumeration value="Landbouw &amp; Samenleving"/>
                    <xsd:enumeration value="Milieu"/>
                    <xsd:enumeration value="PR &amp; Communicatie"/>
                    <xsd:enumeration value="Ruimtelijke Ontwikkeling"/>
                    <xsd:enumeration value="Sociaal-Economisch Beleid"/>
                    <xsd:enumeration value="Verenigingszaken"/>
                    <xsd:enumeration value="Water"/>
                  </xsd:restriction>
                </xsd:simpleType>
              </xsd:element>
            </xsd:sequence>
          </xsd:extension>
        </xsd:complexContent>
      </xsd:complexType>
    </xsd:element>
    <xsd:element name="Verenigingsafdeling" ma:index="9" nillable="true" ma:displayName="Verenigingsafdeling" ma:format="Dropdown" ma:internalName="Verenigingsafdeling" ma:readOnly="false">
      <xsd:simpleType>
        <xsd:restriction base="dms:Choice">
          <xsd:enumeration value="Agrarisch Schouwen Duiveland"/>
          <xsd:enumeration value="Agrarisch West Zeeuws Vlaanderen"/>
          <xsd:enumeration value="Altena Biesbosch"/>
          <xsd:enumeration value="Asten"/>
          <xsd:enumeration value="Baarle Nassau-Ulicoten"/>
          <xsd:enumeration value="Baronie Zuid-Oost"/>
          <xsd:enumeration value="Bergeijk"/>
          <xsd:enumeration value="Bergen op Zoom"/>
          <xsd:enumeration value="Bernheze"/>
          <xsd:enumeration value="Best"/>
          <xsd:enumeration value="Bladel c.a."/>
          <xsd:enumeration value="Boekel-Venhorst"/>
          <xsd:enumeration value="Borsele"/>
          <xsd:enumeration value="Boxmeer"/>
          <xsd:enumeration value="Boxtel-Liempde"/>
          <xsd:enumeration value="Breda"/>
          <xsd:enumeration value="Cranendonck"/>
          <xsd:enumeration value="Cuijk"/>
          <xsd:enumeration value="De Hilver"/>
          <xsd:enumeration value="De Leye"/>
          <xsd:enumeration value="Deurne"/>
          <xsd:enumeration value="Dommelland"/>
          <xsd:enumeration value="Dongen-Loon op Zand"/>
          <xsd:enumeration value="Drimmelen"/>
          <xsd:enumeration value="Eersel-Veldhoven"/>
          <xsd:enumeration value="Etten-Leur"/>
          <xsd:enumeration value="Gemert-Bakel"/>
          <xsd:enumeration value="Gilze-Rijen"/>
          <xsd:enumeration value="Goes"/>
          <xsd:enumeration value="Halderberge"/>
          <xsd:enumeration value="Hart van Brabant"/>
          <xsd:enumeration value="Helmond-Mierlo"/>
          <xsd:enumeration value="Hulst"/>
          <xsd:enumeration value="Kempen Zuid-Oost"/>
          <xsd:enumeration value="Laarbeek"/>
          <xsd:enumeration value="Land van Maas en Waal"/>
          <xsd:enumeration value="Landerd"/>
          <xsd:enumeration value="Maasdriel"/>
          <xsd:enumeration value="Midden Maasland"/>
          <xsd:enumeration value="Mill-Grave"/>
          <xsd:enumeration value="Moerdijk"/>
          <xsd:enumeration value="Noord Beveland"/>
          <xsd:enumeration value="Oirschot-De Beerzen"/>
          <xsd:enumeration value="Oost Zuid-Beveland"/>
          <xsd:enumeration value="Oostelijke Langstraat"/>
          <xsd:enumeration value="Oosterhout"/>
          <xsd:enumeration value="Oss"/>
          <xsd:enumeration value="Reusel-De Mierden"/>
          <xsd:enumeration value="Rijk van Nijmegen"/>
          <xsd:enumeration value="Roosendaal"/>
          <xsd:enumeration value="Rucphen"/>
          <xsd:enumeration value="Schijndel"/>
          <xsd:enumeration value="Sint Anthonis"/>
          <xsd:enumeration value="Sint Michielsgestel"/>
          <xsd:enumeration value="Someren"/>
          <xsd:enumeration value="Steenbergen-Bergen op Zoom Noord"/>
          <xsd:enumeration value="Terneuzen"/>
          <xsd:enumeration value="Tholen"/>
          <xsd:enumeration value="Uden"/>
          <xsd:enumeration value="Veghel"/>
          <xsd:enumeration value="Waalwijk-Geertruidenberg"/>
          <xsd:enumeration value="Walcheren"/>
          <xsd:enumeration value="Woensdrecht"/>
          <xsd:enumeration value="Zundert Rijsbergen"/>
        </xsd:restriction>
      </xsd:simpleType>
    </xsd:element>
    <xsd:element name="Definitief" ma:index="10" nillable="true" ma:displayName="Definitief" ma:internalName="Definitief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d3e91-b92b-4116-b57a-1f267db69a06" elementFormDefault="qualified">
    <xsd:import namespace="http://schemas.microsoft.com/office/2006/documentManagement/types"/>
    <xsd:import namespace="http://schemas.microsoft.com/office/infopath/2007/PartnerControls"/>
    <xsd:element name="Vrij_x0020_Kenmerk" ma:index="14" nillable="true" ma:displayName="Vrij Kenmerk" ma:list="{2337ddb4-5a88-47f9-8019-2ef88a7d9202}" ma:internalName="Vrij_x0020_Kenmerk" ma:readOnly="false" ma:showField="Title" ma:web="19e8fe33-350d-4ae7-ac8a-eff82f50ceda">
      <xsd:simpleType>
        <xsd:restriction base="dms:Lookup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37D29-15A0-4998-83DF-39DBA2E9CC84}">
  <ds:schemaRefs>
    <ds:schemaRef ds:uri="http://schemas.microsoft.com/office/2006/metadata/properties"/>
    <ds:schemaRef ds:uri="19e8fe33-350d-4ae7-ac8a-eff82f50ced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8ad3e91-b92b-4116-b57a-1f267db69a0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7191C9-AAFC-4350-B4D6-F51844311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9753AF-C7AD-4CAF-908C-03CBB747A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8fe33-350d-4ae7-ac8a-eff82f50ceda"/>
    <ds:schemaRef ds:uri="b8ad3e91-b92b-4116-b57a-1f267db69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6969</TotalTime>
  <Words>380</Words>
  <Application>Microsoft Office PowerPoint</Application>
  <PresentationFormat>Breedbeeld</PresentationFormat>
  <Paragraphs>136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 actuele stand van zaken</vt:lpstr>
      <vt:lpstr>www.aardbeionderzoek.nl</vt:lpstr>
      <vt:lpstr>SAO deelnemers 2019</vt:lpstr>
      <vt:lpstr>SAO budget</vt:lpstr>
      <vt:lpstr>   Terugblik 2018</vt:lpstr>
      <vt:lpstr>Prioritering onderzoek 2019</vt:lpstr>
      <vt:lpstr>     Besteding 2019</vt:lpstr>
      <vt:lpstr>SAO onderzoek afgerond</vt:lpstr>
      <vt:lpstr>SAO onderzoek lopend onder glas / bedekt</vt:lpstr>
      <vt:lpstr>SAO onderzoek lopend vollegrond</vt:lpstr>
      <vt:lpstr>SAO in ontwikkeling</vt:lpstr>
      <vt:lpstr>Financieringen voor 2019</vt:lpstr>
      <vt:lpstr>Bijdrage productietelers</vt:lpstr>
      <vt:lpstr>Bijdrage plantenkwekers</vt:lpstr>
      <vt:lpstr>Wat kunt u zelf doen?</vt:lpstr>
      <vt:lpstr>PowerPoint-presentatie</vt:lpstr>
    </vt:vector>
  </TitlesOfParts>
  <Company>ZLTO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Stichting Aardbei Onderzoek</dc:title>
  <dc:creator>Trouw, Janny</dc:creator>
  <cp:lastModifiedBy>Corina Binnendijk</cp:lastModifiedBy>
  <cp:revision>85</cp:revision>
  <dcterms:created xsi:type="dcterms:W3CDTF">2017-02-06T10:32:09Z</dcterms:created>
  <dcterms:modified xsi:type="dcterms:W3CDTF">2019-04-18T14:33:59Z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0x010100224733279A370D419FADBFB9597825ED0055A95BBE688CDB4D9EEC685D42063910</vt:lpwstr>
  </property>
</Properties>
</file>